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0" r:id="rId2"/>
  </p:sldMasterIdLst>
  <p:handoutMasterIdLst>
    <p:handoutMasterId r:id="rId8"/>
  </p:handout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ACD055-0BD4-44EA-A61F-FDAF038125E1}" v="2" dt="2025-11-17T12:49:58.9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162" autoAdjust="0"/>
  </p:normalViewPr>
  <p:slideViewPr>
    <p:cSldViewPr snapToGrid="0">
      <p:cViewPr varScale="1">
        <p:scale>
          <a:sx n="91" d="100"/>
          <a:sy n="91" d="100"/>
        </p:scale>
        <p:origin x="48" y="33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4" d="100"/>
          <a:sy n="54" d="100"/>
        </p:scale>
        <p:origin x="187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23F1AF09-F20D-4DAE-9711-93C076A32C6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753DEB0-590C-4607-8F55-9CF20E8148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DA757-F0B5-4706-8DF3-E1A939448401}" type="datetimeFigureOut">
              <a:rPr lang="nl-NL" smtClean="0"/>
              <a:t>18-11-2025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26A33B6-8CF8-44F0-8047-4B8625E09A3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5DCB69C-176E-468E-8A5E-CC7B2E5767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FDE39-4584-4B20-8C05-169819A3EE8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1360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2772129" y="1992417"/>
            <a:ext cx="6208182" cy="722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>
                <a:solidFill>
                  <a:srgbClr val="2C2276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idx="1"/>
          </p:nvPr>
        </p:nvSpPr>
        <p:spPr>
          <a:xfrm>
            <a:off x="2772129" y="3437467"/>
            <a:ext cx="6208182" cy="19662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aseline="0">
                <a:solidFill>
                  <a:srgbClr val="2C2276"/>
                </a:solidFill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1073650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40494" y="646648"/>
            <a:ext cx="7412400" cy="828000"/>
          </a:xfrm>
        </p:spPr>
        <p:txBody>
          <a:bodyPr anchor="b">
            <a:normAutofit/>
          </a:bodyPr>
          <a:lstStyle>
            <a:lvl1pPr algn="l">
              <a:defRPr sz="2800"/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838200" y="1990462"/>
            <a:ext cx="10514694" cy="407691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919279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40494" y="646648"/>
            <a:ext cx="7412400" cy="828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aseline="0">
                <a:solidFill>
                  <a:srgbClr val="2C2276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838200" y="1990462"/>
            <a:ext cx="10514694" cy="40769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8312420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40514" y="874825"/>
            <a:ext cx="7413286" cy="722562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0" y="1995514"/>
            <a:ext cx="10515600" cy="418144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084675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38779" y="643781"/>
            <a:ext cx="7412400" cy="8280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1990463"/>
            <a:ext cx="10515600" cy="40991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3722373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40532" y="874821"/>
            <a:ext cx="7413267" cy="722562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990461"/>
            <a:ext cx="5181600" cy="41865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990461"/>
            <a:ext cx="5181600" cy="41865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34721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41669" y="824854"/>
            <a:ext cx="7412400" cy="828000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715390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41672" y="664332"/>
            <a:ext cx="7412400" cy="8280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1990462"/>
            <a:ext cx="6172200" cy="38705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1990462"/>
            <a:ext cx="3932237" cy="38785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221365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41668" y="664332"/>
            <a:ext cx="7412400" cy="8280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1990462"/>
            <a:ext cx="6172200" cy="3870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1990462"/>
            <a:ext cx="3932237" cy="387852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4011848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0476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6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2772129" y="1992417"/>
            <a:ext cx="6208182" cy="722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772129" y="3437467"/>
            <a:ext cx="6208182" cy="19662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Ondertitel</a:t>
            </a:r>
          </a:p>
        </p:txBody>
      </p:sp>
    </p:spTree>
    <p:extLst>
      <p:ext uri="{BB962C8B-B14F-4D97-AF65-F5344CB8AC3E}">
        <p14:creationId xmlns:p14="http://schemas.microsoft.com/office/powerpoint/2010/main" val="3893053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 baseline="0">
          <a:solidFill>
            <a:srgbClr val="2C2276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80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/>
          <p:cNvSpPr txBox="1"/>
          <p:nvPr/>
        </p:nvSpPr>
        <p:spPr>
          <a:xfrm>
            <a:off x="2410689" y="2186249"/>
            <a:ext cx="6567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/>
              <a:t>Voorstel Referendumverordening</a:t>
            </a:r>
          </a:p>
        </p:txBody>
      </p:sp>
      <p:sp>
        <p:nvSpPr>
          <p:cNvPr id="3" name="Tekstvak 2"/>
          <p:cNvSpPr txBox="1"/>
          <p:nvPr/>
        </p:nvSpPr>
        <p:spPr>
          <a:xfrm>
            <a:off x="2410690" y="3067394"/>
            <a:ext cx="6567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dirty="0">
                <a:solidFill>
                  <a:schemeClr val="bg1"/>
                </a:solidFill>
              </a:rPr>
              <a:t>Beeldvormende commissie 18 december </a:t>
            </a:r>
          </a:p>
        </p:txBody>
      </p:sp>
    </p:spTree>
    <p:extLst>
      <p:ext uri="{BB962C8B-B14F-4D97-AF65-F5344CB8AC3E}">
        <p14:creationId xmlns:p14="http://schemas.microsoft.com/office/powerpoint/2010/main" val="714070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In het kort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Raadplegend en raadgevend referendum</a:t>
            </a:r>
          </a:p>
          <a:p>
            <a:pPr marL="342900" indent="-342900"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Referendum is een zwaar middel (wettelijk niet bindend)</a:t>
            </a:r>
          </a:p>
          <a:p>
            <a:pPr marL="342900" indent="-342900"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400 ondersteuningen nodig voor inleidend onderzoek</a:t>
            </a:r>
          </a:p>
          <a:p>
            <a:pPr marL="342900" indent="-342900"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2000 ondersteuningsverklaringen nodig voor definitief verzoek</a:t>
            </a:r>
          </a:p>
          <a:p>
            <a:pPr marL="342900" indent="-342900"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Het referendum is geldig als meer dat 30% van kiesgerechtigden een stem heeft uitgebracht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728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EDF4D5-29DA-1B49-4C0D-899E663B1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04B898-A66D-0769-D179-BE68508A58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Wanneer een referendum uitgesloten is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6D989B3-808B-A673-F152-1301C3F9ED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Onder andere bij: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individuele kwesties;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gemeentelijke tarieven en belastingen;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de uitvoering van een besluit van een hoger bestuursorgaan of waar de raad geen beleidsvrijheid heeft;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eerdere besluitvorming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dringende redenen van de raad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een ingediend burgerinitiatief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599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9217F-F0C6-AEA7-D95F-2E5B8C8AD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0F304D-415C-9155-0D2D-DBF14980EE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Referendumcommissie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978F926-127C-F008-390C-162386A961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raad stelt een onafhankelijke referendumcommissie op. Zij heeft onder andere als taak:</a:t>
            </a:r>
            <a:r>
              <a:rPr lang="nl-NL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de raad te adviseren over de mogelijkheid, de vraagstelling en de datum van het         referendum.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de voorzitter van de raad te adviseren over het formulier voor de ondersteuningsverklaringen;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burgemeester en wethouders te adviseren over de stembiljetten;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toezicht te houden op de uitvoering van deze verordening en het objectieve/neutrale karakter van de communicatie vanuit de gemeente en de klachtenbehandeling.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De referendumcommissie kan op eigen initiatief advies uitbrengen over aanpassingen van deze verordening en over alle overige zaken die het referendum betreffen en die zij van belang acht. </a:t>
            </a:r>
          </a:p>
        </p:txBody>
      </p:sp>
    </p:spTree>
    <p:extLst>
      <p:ext uri="{BB962C8B-B14F-4D97-AF65-F5344CB8AC3E}">
        <p14:creationId xmlns:p14="http://schemas.microsoft.com/office/powerpoint/2010/main" val="3762123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BEA3B-C698-C402-191E-ED1A7952C6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053539-C780-7E4A-654A-9E076BCA0B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Organisatie van een referendum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54FD828-0A4C-CC0A-30CE-4770C17189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Voor het organiseren van een referendum moet rekening gehouden worden met een periode van minimaal 3 maanden. (Nadat is ingestemd het houden van een referendum.)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Verwachte kosten van een referendum zijn €135.000,- (bij evenveel stembureaus als bij een reguliere verkiezingen). Dit is exclusief ambtelijke uren.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952220"/>
      </p:ext>
    </p:extLst>
  </p:cSld>
  <p:clrMapOvr>
    <a:masterClrMapping/>
  </p:clrMapOvr>
</p:sld>
</file>

<file path=ppt/theme/theme1.xml><?xml version="1.0" encoding="utf-8"?>
<a:theme xmlns:a="http://schemas.openxmlformats.org/drawingml/2006/main" name="1_Aangepast ontwerp">
  <a:themeElements>
    <a:clrScheme name="Aangepast 1">
      <a:dk1>
        <a:srgbClr val="132577"/>
      </a:dk1>
      <a:lt1>
        <a:srgbClr val="73A2CD"/>
      </a:lt1>
      <a:dk2>
        <a:srgbClr val="007C4C"/>
      </a:dk2>
      <a:lt2>
        <a:srgbClr val="FFD66F"/>
      </a:lt2>
      <a:accent1>
        <a:srgbClr val="FFD66F"/>
      </a:accent1>
      <a:accent2>
        <a:srgbClr val="007C4C"/>
      </a:accent2>
      <a:accent3>
        <a:srgbClr val="804181"/>
      </a:accent3>
      <a:accent4>
        <a:srgbClr val="D190B6"/>
      </a:accent4>
      <a:accent5>
        <a:srgbClr val="60B3B1"/>
      </a:accent5>
      <a:accent6>
        <a:srgbClr val="CA6431"/>
      </a:accent6>
      <a:hlink>
        <a:srgbClr val="132577"/>
      </a:hlink>
      <a:folHlink>
        <a:srgbClr val="73A2CD"/>
      </a:folHlink>
    </a:clrScheme>
    <a:fontScheme name="Noordwij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1" id="{69A721F5-8AB4-4DDF-887E-1E546CD21CAE}" vid="{2CD8B867-1FD7-492B-811E-9F72BDC11F1B}"/>
    </a:ext>
  </a:extLst>
</a:theme>
</file>

<file path=ppt/theme/theme2.xml><?xml version="1.0" encoding="utf-8"?>
<a:theme xmlns:a="http://schemas.openxmlformats.org/drawingml/2006/main" name="2_Aangepast ontwerp">
  <a:themeElements>
    <a:clrScheme name="Aangepast 1">
      <a:dk1>
        <a:srgbClr val="132577"/>
      </a:dk1>
      <a:lt1>
        <a:srgbClr val="73A2CD"/>
      </a:lt1>
      <a:dk2>
        <a:srgbClr val="007C4C"/>
      </a:dk2>
      <a:lt2>
        <a:srgbClr val="FFD66F"/>
      </a:lt2>
      <a:accent1>
        <a:srgbClr val="FFD66F"/>
      </a:accent1>
      <a:accent2>
        <a:srgbClr val="007C4C"/>
      </a:accent2>
      <a:accent3>
        <a:srgbClr val="804181"/>
      </a:accent3>
      <a:accent4>
        <a:srgbClr val="D190B6"/>
      </a:accent4>
      <a:accent5>
        <a:srgbClr val="60B3B1"/>
      </a:accent5>
      <a:accent6>
        <a:srgbClr val="CA6431"/>
      </a:accent6>
      <a:hlink>
        <a:srgbClr val="132577"/>
      </a:hlink>
      <a:folHlink>
        <a:srgbClr val="73A2CD"/>
      </a:folHlink>
    </a:clrScheme>
    <a:fontScheme name="Noordwij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1" id="{69A721F5-8AB4-4DDF-887E-1E546CD21CAE}" vid="{98F80C81-482E-40EB-9027-4D236F0F1D9F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7149</TotalTime>
  <Words>263</Words>
  <Application>Microsoft Office PowerPoint</Application>
  <PresentationFormat>Breedbeeld</PresentationFormat>
  <Paragraphs>27</Paragraphs>
  <Slides>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2</vt:i4>
      </vt:variant>
      <vt:variant>
        <vt:lpstr>Diatitels</vt:lpstr>
      </vt:variant>
      <vt:variant>
        <vt:i4>5</vt:i4>
      </vt:variant>
    </vt:vector>
  </HeadingPairs>
  <TitlesOfParts>
    <vt:vector size="9" baseType="lpstr">
      <vt:lpstr>Arial</vt:lpstr>
      <vt:lpstr>Calibri</vt:lpstr>
      <vt:lpstr>1_Aangepast ontwerp</vt:lpstr>
      <vt:lpstr>2_Aangepast ontwerp</vt:lpstr>
      <vt:lpstr>PowerPoint-presentatie</vt:lpstr>
      <vt:lpstr>In het kort</vt:lpstr>
      <vt:lpstr>Wanneer een referendum uitgesloten is</vt:lpstr>
      <vt:lpstr>Referendumcommissie</vt:lpstr>
      <vt:lpstr>Organisatie van een referendum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Marina van der Niet</dc:creator>
  <cp:lastModifiedBy>Robert van Dijk</cp:lastModifiedBy>
  <cp:revision>2</cp:revision>
  <dcterms:created xsi:type="dcterms:W3CDTF">2025-11-12T14:24:30Z</dcterms:created>
  <dcterms:modified xsi:type="dcterms:W3CDTF">2025-11-18T12:28:14Z</dcterms:modified>
</cp:coreProperties>
</file>