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66" r:id="rId7"/>
    <p:sldId id="290" r:id="rId8"/>
    <p:sldId id="259" r:id="rId9"/>
    <p:sldId id="260" r:id="rId10"/>
    <p:sldId id="268" r:id="rId11"/>
    <p:sldId id="295" r:id="rId12"/>
    <p:sldId id="269" r:id="rId13"/>
    <p:sldId id="281" r:id="rId14"/>
    <p:sldId id="283" r:id="rId15"/>
    <p:sldId id="264" r:id="rId16"/>
    <p:sldId id="291" r:id="rId17"/>
    <p:sldId id="292" r:id="rId18"/>
    <p:sldId id="293" r:id="rId19"/>
    <p:sldId id="294" r:id="rId20"/>
    <p:sldId id="280" r:id="rId21"/>
    <p:sldId id="271" r:id="rId22"/>
    <p:sldId id="297" r:id="rId23"/>
    <p:sldId id="287" r:id="rId24"/>
    <p:sldId id="285" r:id="rId25"/>
    <p:sldId id="296" r:id="rId26"/>
  </p:sldIdLst>
  <p:sldSz cx="9144000" cy="6858000" type="screen4x3"/>
  <p:notesSz cx="6797675" cy="9926638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84216B-8A13-CA11-7B49-E057E5894031}" v="207" dt="2025-02-13T14:55:05.718"/>
    <p1510:client id="{7FF41AEA-0C26-D49E-4804-2D61DF5204D7}" v="3" dt="2025-02-13T15:38:21.917"/>
    <p1510:client id="{C822AD6E-0284-D75C-3010-32DC8964CCD2}" v="847" dt="2025-02-12T14:37:07.373"/>
    <p1510:client id="{F202BE9B-242F-4690-8012-CA03800163B4}" v="373" dt="2025-02-13T11:58:39.7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3000" y="1550731"/>
            <a:ext cx="6858000" cy="2387600"/>
          </a:xfrm>
        </p:spPr>
        <p:txBody>
          <a:bodyPr anchor="b"/>
          <a:lstStyle>
            <a:lvl1pPr algn="ctr">
              <a:defRPr sz="6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143000" y="4195163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703111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</p:txBody>
      </p:sp>
    </p:spTree>
    <p:extLst>
      <p:ext uri="{BB962C8B-B14F-4D97-AF65-F5344CB8AC3E}">
        <p14:creationId xmlns:p14="http://schemas.microsoft.com/office/powerpoint/2010/main" val="669401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>
            <a:normAutofit/>
          </a:bodyPr>
          <a:lstStyle>
            <a:lvl1pPr>
              <a:defRPr sz="4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</p:spTree>
    <p:extLst>
      <p:ext uri="{BB962C8B-B14F-4D97-AF65-F5344CB8AC3E}">
        <p14:creationId xmlns:p14="http://schemas.microsoft.com/office/powerpoint/2010/main" val="2900277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</p:txBody>
      </p:sp>
    </p:spTree>
    <p:extLst>
      <p:ext uri="{BB962C8B-B14F-4D97-AF65-F5344CB8AC3E}">
        <p14:creationId xmlns:p14="http://schemas.microsoft.com/office/powerpoint/2010/main" val="3813943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</p:txBody>
      </p:sp>
    </p:spTree>
    <p:extLst>
      <p:ext uri="{BB962C8B-B14F-4D97-AF65-F5344CB8AC3E}">
        <p14:creationId xmlns:p14="http://schemas.microsoft.com/office/powerpoint/2010/main" val="598592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l-NL"/>
              <a:t>Klik om de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1489801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3576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>
            <a:no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</p:spTree>
    <p:extLst>
      <p:ext uri="{BB962C8B-B14F-4D97-AF65-F5344CB8AC3E}">
        <p14:creationId xmlns:p14="http://schemas.microsoft.com/office/powerpoint/2010/main" val="1314521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</p:spTree>
    <p:extLst>
      <p:ext uri="{BB962C8B-B14F-4D97-AF65-F5344CB8AC3E}">
        <p14:creationId xmlns:p14="http://schemas.microsoft.com/office/powerpoint/2010/main" val="2346328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478560" y="365126"/>
            <a:ext cx="70367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</p:txBody>
      </p:sp>
    </p:spTree>
    <p:extLst>
      <p:ext uri="{BB962C8B-B14F-4D97-AF65-F5344CB8AC3E}">
        <p14:creationId xmlns:p14="http://schemas.microsoft.com/office/powerpoint/2010/main" val="332689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3000" y="2058731"/>
            <a:ext cx="6858000" cy="2085979"/>
          </a:xfrm>
        </p:spPr>
        <p:txBody>
          <a:bodyPr>
            <a:normAutofit/>
          </a:bodyPr>
          <a:lstStyle/>
          <a:p>
            <a:r>
              <a:rPr lang="nl-NL">
                <a:solidFill>
                  <a:schemeClr val="accent1">
                    <a:lumMod val="50000"/>
                  </a:schemeClr>
                </a:solidFill>
              </a:rPr>
              <a:t>Duinboulevard Nieuwvliet-Bad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143000" y="4666217"/>
            <a:ext cx="6858000" cy="1655762"/>
          </a:xfrm>
        </p:spPr>
        <p:txBody>
          <a:bodyPr/>
          <a:lstStyle/>
          <a:p>
            <a:r>
              <a:rPr lang="nl-NL">
                <a:solidFill>
                  <a:schemeClr val="accent1">
                    <a:lumMod val="50000"/>
                  </a:schemeClr>
                </a:solidFill>
              </a:rPr>
              <a:t>Informatieve Raadsvergadering </a:t>
            </a:r>
          </a:p>
          <a:p>
            <a:r>
              <a:rPr lang="nl-NL">
                <a:solidFill>
                  <a:schemeClr val="accent1">
                    <a:lumMod val="50000"/>
                  </a:schemeClr>
                </a:solidFill>
              </a:rPr>
              <a:t>Dinsdag 18 februari 2025</a:t>
            </a:r>
          </a:p>
        </p:txBody>
      </p:sp>
    </p:spTree>
    <p:extLst>
      <p:ext uri="{BB962C8B-B14F-4D97-AF65-F5344CB8AC3E}">
        <p14:creationId xmlns:p14="http://schemas.microsoft.com/office/powerpoint/2010/main" val="265905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</a:rPr>
              <a:t>Agenda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F87DEE4-D52C-4123-62A9-0AD80ED03E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709" y="1945006"/>
            <a:ext cx="8201891" cy="313974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Het doorlopen proces tot nu toe (op hoofdlijnen)</a:t>
            </a:r>
            <a:endParaRPr lang="en-US">
              <a:solidFill>
                <a:schemeClr val="accent1">
                  <a:lumMod val="50000"/>
                </a:schemeClr>
              </a:solidFill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Globale toelichting Mas</a:t>
            </a:r>
            <a:r>
              <a:rPr lang="nl-NL" sz="2000" err="1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terplan</a:t>
            </a: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 Nieuwvliet</a:t>
            </a: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Toelichting Voorlopig Ontwerp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ea typeface="+mj-ea"/>
              </a:rPr>
              <a:t>Raming</a:t>
            </a:r>
            <a:endParaRPr kumimoji="0"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(deel) Conclusies</a:t>
            </a: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Vervolg</a:t>
            </a:r>
          </a:p>
          <a:p>
            <a:pPr marL="285750" marR="0" lvl="0" indent="-285750" defTabSz="914400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Vragen</a:t>
            </a: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nl-NL" sz="2200"/>
          </a:p>
          <a:p>
            <a:pPr marL="0" indent="0">
              <a:buNone/>
            </a:pPr>
            <a:endParaRPr lang="nl-NL" sz="2200"/>
          </a:p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91065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</a:rPr>
              <a:t>Proces tot nu toe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35709" y="1945006"/>
            <a:ext cx="8201891" cy="42336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Masterplan Nieuwvliet-Bad is vastgesteld</a:t>
            </a: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Opdracht gegeven aan een OKRA Landschapsarchitecten voor het  </a:t>
            </a: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uitwerken van het ontwerp voor de </a:t>
            </a: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Duinboulevard</a:t>
            </a: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Concept Voorlopig ontwerp (VO) op basis van de uitgangspunten uit het Masterplan </a:t>
            </a: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</a:t>
            </a: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Concept besproken met stakeholders</a:t>
            </a: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Opmerkingen en aanbevelingen zo veel mogelijk verwerkt in VO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Raming opgesteld voor de realisatie van het VO</a:t>
            </a:r>
          </a:p>
          <a:p>
            <a:pPr marL="0" marR="0" lvl="0" indent="0" defTabSz="914400" rtl="0" eaLnBrk="1" fontAlgn="auto" latinLnBrk="0" hangingPunct="1">
              <a:spcAft>
                <a:spcPts val="0"/>
              </a:spcAft>
              <a:buSzTx/>
              <a:buNone/>
              <a:tabLst/>
              <a:defRPr/>
            </a:pPr>
            <a:endParaRPr lang="nl-NL" sz="220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j-ea"/>
            </a:endParaRPr>
          </a:p>
          <a:p>
            <a:pPr marL="0" indent="0">
              <a:buNone/>
            </a:pPr>
            <a:endParaRPr lang="nl-NL" sz="2200"/>
          </a:p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28459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3D5F9-CD70-9D2B-DA70-C970FE394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7DC71A-0BD6-B68A-F1AA-9CF2670D0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>
            <a:normAutofit fontScale="90000"/>
          </a:bodyPr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</a:rPr>
              <a:t>Masterplan Nieuwvliet-Bad</a:t>
            </a: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9726F1E8-3F4D-12A5-1310-6AC80054C4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FFE5378C-0CDE-2EEB-0385-4B08D24E8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238" y="2436177"/>
            <a:ext cx="6434983" cy="359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60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7212" y="426719"/>
            <a:ext cx="7039860" cy="1263969"/>
          </a:xfrm>
        </p:spPr>
        <p:txBody>
          <a:bodyPr>
            <a:normAutofit fontScale="90000"/>
          </a:bodyPr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Componenten Duinboulevard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82F4387C-D1A6-50B5-DDC4-DC81A70076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21" t="4549" r="-19" b="30820"/>
          <a:stretch/>
        </p:blipFill>
        <p:spPr>
          <a:xfrm>
            <a:off x="548270" y="1819073"/>
            <a:ext cx="8047460" cy="3375127"/>
          </a:xfrm>
          <a:prstGeom prst="rect">
            <a:avLst/>
          </a:prstGeom>
        </p:spPr>
      </p:pic>
      <p:sp>
        <p:nvSpPr>
          <p:cNvPr id="3" name="Rechthoek 2">
            <a:extLst>
              <a:ext uri="{FF2B5EF4-FFF2-40B4-BE49-F238E27FC236}">
                <a16:creationId xmlns:a16="http://schemas.microsoft.com/office/drawing/2014/main" id="{ACE9C542-BB3F-2971-7BE1-4248C894EA21}"/>
              </a:ext>
            </a:extLst>
          </p:cNvPr>
          <p:cNvSpPr/>
          <p:nvPr/>
        </p:nvSpPr>
        <p:spPr>
          <a:xfrm>
            <a:off x="664371" y="2176893"/>
            <a:ext cx="308395" cy="1329743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3206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</a:rPr>
              <a:t>Ambitie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35709" y="1945006"/>
            <a:ext cx="8201891" cy="40666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Aantrekkelijk verblijfsgebied en robuuste duingordel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Dynamiek van de kust benutten voor natuurlijke ontwikkeling</a:t>
            </a:r>
            <a:endParaRPr lang="nl-NL" sz="200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r>
              <a:rPr kumimoji="0" lang="nl-NL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Zicht op zee (of markante punten met zicht op zee)</a:t>
            </a:r>
            <a:endParaRPr lang="nl-NL" sz="200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Toegankelijk voor allen, dubbel routenetwerk langzaam verkeer waar mogelijk</a:t>
            </a:r>
            <a:endParaRPr lang="nl-NL" sz="2000" dirty="0">
              <a:solidFill>
                <a:schemeClr val="accent1">
                  <a:lumMod val="50000"/>
                </a:schemeClr>
              </a:solidFill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000" dirty="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M</a:t>
            </a:r>
            <a:r>
              <a:rPr kumimoji="0" lang="nl-NL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obiliteitsknooppunt</a:t>
            </a:r>
            <a:endParaRPr lang="nl-NL" sz="2000">
              <a:solidFill>
                <a:schemeClr val="accent1">
                  <a:lumMod val="50000"/>
                </a:schemeClr>
              </a:solidFill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000" dirty="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Continuïteit</a:t>
            </a:r>
            <a:r>
              <a:rPr kumimoji="0" lang="nl-NL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</a:t>
            </a:r>
            <a:r>
              <a:rPr lang="nl-NL" sz="2000" dirty="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paardrijdroutes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000" dirty="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Goede connectie met en veilige oversteken naar de omgeving</a:t>
            </a:r>
            <a:r>
              <a:rPr kumimoji="0" lang="nl-NL" sz="20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</a:t>
            </a:r>
            <a:endParaRPr lang="nl-NL" sz="200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nl-NL" sz="2200"/>
          </a:p>
          <a:p>
            <a:pPr marL="0" indent="0">
              <a:buNone/>
            </a:pPr>
            <a:endParaRPr lang="nl-NL" sz="2200"/>
          </a:p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52483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</a:rPr>
              <a:t>Uitgangspunten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35709" y="1945006"/>
            <a:ext cx="8201891" cy="4233603"/>
          </a:xfrm>
        </p:spPr>
        <p:txBody>
          <a:bodyPr>
            <a:normAutofit fontScale="92500"/>
          </a:bodyPr>
          <a:lstStyle/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Binnen de kern 30km zone met autoverkeer en fietsverkeer op route Zeeweg/Zeedijk (</a:t>
            </a:r>
            <a:r>
              <a:rPr lang="nl-NL" sz="2000">
                <a:solidFill>
                  <a:schemeClr val="accent1">
                    <a:lumMod val="50000"/>
                  </a:schemeClr>
                </a:solidFill>
                <a:ea typeface="+mj-ea"/>
              </a:rPr>
              <a:t>V</a:t>
            </a:r>
            <a:r>
              <a:rPr kumimoji="0" lang="nl-NL" sz="2000" i="0" u="none" strike="noStrike" kern="1200" cap="none" spc="0" normalizeH="0" baseline="0" noProof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erplaatsen</a:t>
            </a: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komgrenzen)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Goede en veilige aansluitingen op verblijfsgebied. 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ea typeface="+mj-ea"/>
              </a:rPr>
              <a:t>Spiegelen doorgaande route en parkeerplaatsen 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Dubbele langzaam verkeerroute in de duingordel en nieuwe duingordel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Buiten de kern 60 km zone met </a:t>
            </a:r>
            <a:r>
              <a:rPr kumimoji="0" lang="nl-NL" sz="2000" i="0" u="none" strike="noStrike" kern="1200" cap="none" spc="0" normalizeH="0" baseline="0" noProof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vrijliggend</a:t>
            </a: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fietspad 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Verduining</a:t>
            </a: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oost- en westflank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Bredere zone met comfortabele duinovergang en routes voor ouderen, kinderen</a:t>
            </a:r>
            <a:r>
              <a:rPr lang="nl-NL" sz="2000">
                <a:solidFill>
                  <a:schemeClr val="accent1">
                    <a:lumMod val="50000"/>
                  </a:schemeClr>
                </a:solidFill>
                <a:ea typeface="+mj-ea"/>
              </a:rPr>
              <a:t> en </a:t>
            </a: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mindervaliden 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Duinpromenade met specials</a:t>
            </a: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nl-NL" sz="2200"/>
          </a:p>
          <a:p>
            <a:pPr marL="0" indent="0">
              <a:buNone/>
            </a:pPr>
            <a:endParaRPr lang="nl-NL" sz="2200"/>
          </a:p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20738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3811BF7D-177C-692B-4853-336E4776D8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477" b="7303"/>
          <a:stretch/>
        </p:blipFill>
        <p:spPr>
          <a:xfrm>
            <a:off x="1624518" y="1505368"/>
            <a:ext cx="6926093" cy="4634598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61E7AA3C-291C-C8B6-EC6A-271E76D0C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</a:rPr>
              <a:t>Uitgangspunten </a:t>
            </a:r>
          </a:p>
        </p:txBody>
      </p:sp>
    </p:spTree>
    <p:extLst>
      <p:ext uri="{BB962C8B-B14F-4D97-AF65-F5344CB8AC3E}">
        <p14:creationId xmlns:p14="http://schemas.microsoft.com/office/powerpoint/2010/main" val="3584611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7212" y="147974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</a:rPr>
              <a:t>Voorlopig Ontwerp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F29848B4-58CE-541C-B558-40DC33316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47687"/>
            <a:ext cx="9143999" cy="560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883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7212" y="147974"/>
            <a:ext cx="6878138" cy="1263969"/>
          </a:xfrm>
        </p:spPr>
        <p:txBody>
          <a:bodyPr>
            <a:normAutofit/>
          </a:bodyPr>
          <a:lstStyle/>
          <a:p>
            <a:r>
              <a:rPr lang="nl-NL" b="1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Voorlopig Ontwerp </a:t>
            </a:r>
            <a:r>
              <a:rPr lang="nl-NL" sz="2800" b="1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onderdeel Parkeren</a:t>
            </a:r>
            <a:endParaRPr lang="nl-NL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F29848B4-58CE-541C-B558-40DC333168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066" t="20733" r="26703" b="42944"/>
          <a:stretch/>
        </p:blipFill>
        <p:spPr>
          <a:xfrm>
            <a:off x="321764" y="1548130"/>
            <a:ext cx="8296520" cy="451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610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</a:rPr>
              <a:t>Parkeren in VO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24A191A-52C3-8720-4C4F-331DA0440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709" y="1945006"/>
            <a:ext cx="8201891" cy="37635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Kleinschaliger en inpassing in het landschap</a:t>
            </a: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 conform het vastgestelde masterplan</a:t>
            </a:r>
            <a:endParaRPr kumimoji="0"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Ca. 50% van de bestaande parkeerplaatsen op de huidige locatie</a:t>
            </a: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Ca. 25% van de bestaande parkeerplaatsen elders</a:t>
            </a: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20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Een aparte locatie voor paardentrailers voorzien </a:t>
            </a: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20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Parkeerplaatsen verdelen over het gebied (connecties met de strandpaviljoens en het centrum van St. Pierre)</a:t>
            </a: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0" indent="0">
              <a:buNone/>
            </a:pPr>
            <a:endParaRPr lang="nl-NL" sz="2200"/>
          </a:p>
          <a:p>
            <a:pPr marL="0" indent="0">
              <a:buNone/>
            </a:pPr>
            <a:endParaRPr lang="nl-NL" sz="2200"/>
          </a:p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3091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</a:rPr>
              <a:t>Parkeren 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CCCB916F-907F-2BF1-22E8-5DCC096068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149" t="25327" r="65047" b="16521"/>
          <a:stretch/>
        </p:blipFill>
        <p:spPr>
          <a:xfrm>
            <a:off x="383850" y="2897024"/>
            <a:ext cx="4349077" cy="3119215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C78F84AA-5103-E164-96AB-44DA79C0DFF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056" t="24662" r="65140" b="16521"/>
          <a:stretch/>
        </p:blipFill>
        <p:spPr>
          <a:xfrm>
            <a:off x="4916191" y="137510"/>
            <a:ext cx="3843959" cy="2788447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CB9BC5A5-C6E8-A49C-3515-0905C2D245B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150" t="24331" r="65514" b="14195"/>
          <a:stretch/>
        </p:blipFill>
        <p:spPr>
          <a:xfrm>
            <a:off x="4980774" y="2925957"/>
            <a:ext cx="3992310" cy="309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00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48DF8-D515-4786-8684-434C722736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87100F-1BC5-EC97-2968-0E29E23ED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7212" y="147974"/>
            <a:ext cx="6878138" cy="1263969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Voorlopig Ontwerp </a:t>
            </a:r>
            <a:r>
              <a:rPr lang="nl-NL" sz="2800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Onderdeel Duinpromenade</a:t>
            </a:r>
            <a:endParaRPr lang="nl-NL" sz="2800" b="1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6A7C9DBE-60CB-B3F2-A94D-8671224154E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256" t="22240" r="34048" b="43020"/>
          <a:stretch/>
        </p:blipFill>
        <p:spPr>
          <a:xfrm>
            <a:off x="808147" y="1529875"/>
            <a:ext cx="7222905" cy="450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4078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7F90F-36AE-2EC4-D6D9-5DA68E422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De </a:t>
            </a:r>
            <a:r>
              <a:rPr lang="en-US" b="1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Duinpromenade</a:t>
            </a:r>
            <a:endParaRPr lang="en-US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5F3A31-C9DB-DDB6-48D9-B59D9E8C0D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285750"/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Uit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het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ontwerp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blijkt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dat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zeezicht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in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dit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gebied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niet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haalbaar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is. Dit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i.v.m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.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natuurwaarden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in het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gebied</a:t>
            </a:r>
            <a:endParaRPr lang="en-US" sz="220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  <a:p>
            <a:pPr marL="285750" indent="-285750"/>
            <a:r>
              <a:rPr lang="nl-NL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Om zeezicht te bieden is een uitkijkpunt opgenomen</a:t>
            </a:r>
            <a:endParaRPr lang="en-US" sz="2200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  <a:p>
            <a:pPr marL="285750" indent="-285750"/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De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bestaande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weg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wordt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verlegd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naar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de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zuidzijde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zodat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een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verkeersveiligere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situatie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ontstaat</a:t>
            </a:r>
            <a:endParaRPr lang="en-US" sz="220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  <a:p>
            <a:pPr marL="285750" indent="-285750"/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Versterking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duingebied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waardoor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er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sprake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is van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een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betere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landschappelijke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inpassing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van het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gebied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.</a:t>
            </a:r>
          </a:p>
          <a:p>
            <a:pPr marL="285750" indent="-285750"/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Het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centrumgebied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St. Pierre sluit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aan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op de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Duinpromenade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. Dit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deel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is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nog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niet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2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uitgewerkt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.</a:t>
            </a:r>
            <a:endParaRPr 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314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3F5329-4FB7-457C-C454-F794DD94B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EE0D3EF4-4AF0-07F1-30A4-186DA0F1B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37" y="1622595"/>
            <a:ext cx="7435580" cy="4554292"/>
          </a:xfrm>
          <a:prstGeom prst="rect">
            <a:avLst/>
          </a:prstGeom>
          <a:noFill/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6ACD0C1B-EE9D-9A76-1CEE-1C1989FC1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1297" y="235523"/>
            <a:ext cx="6878138" cy="1263969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Voorlopig Ontwerp </a:t>
            </a:r>
            <a:r>
              <a:rPr lang="nl-NL" sz="2800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Onderdeel oost- en westflank</a:t>
            </a:r>
            <a:endParaRPr lang="nl-NL" sz="2800" b="1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1607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BF6BE-007F-EE3C-1C2F-3DFFE3D4C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De </a:t>
            </a:r>
            <a:r>
              <a:rPr lang="en-US" b="1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oost</a:t>
            </a:r>
            <a:r>
              <a:rPr lang="en-US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- en </a:t>
            </a:r>
            <a:r>
              <a:rPr lang="en-US" b="1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westflank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2BC2BCCB-CFBE-8C09-3140-283BB95F552A}"/>
              </a:ext>
            </a:extLst>
          </p:cNvPr>
          <p:cNvSpPr txBox="1"/>
          <p:nvPr/>
        </p:nvSpPr>
        <p:spPr>
          <a:xfrm>
            <a:off x="875488" y="1690688"/>
            <a:ext cx="7548665" cy="373563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buFont typeface="Arial"/>
              <a:buChar char="•"/>
              <a:defRPr/>
            </a:pPr>
            <a:r>
              <a:rPr lang="en-US" sz="18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De </a:t>
            </a:r>
            <a:r>
              <a:rPr lang="en-US" sz="18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westflank</a:t>
            </a:r>
            <a:r>
              <a:rPr lang="en-US" sz="18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is al </a:t>
            </a:r>
            <a:r>
              <a:rPr lang="en-US" sz="18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deels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18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uitgevoerd</a:t>
            </a:r>
            <a:r>
              <a:rPr lang="en-US" sz="18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door de </a:t>
            </a:r>
            <a:r>
              <a:rPr lang="en-US" sz="18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realisatie</a:t>
            </a:r>
            <a:r>
              <a:rPr lang="en-US" sz="18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van het </a:t>
            </a:r>
            <a:r>
              <a:rPr lang="en-US" sz="18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deelproject</a:t>
            </a:r>
            <a:r>
              <a:rPr lang="en-US" sz="18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Entree </a:t>
            </a:r>
            <a:r>
              <a:rPr lang="en-US" sz="18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Duinen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18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bij</a:t>
            </a:r>
            <a:r>
              <a:rPr lang="en-US" sz="18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de </a:t>
            </a:r>
            <a:r>
              <a:rPr lang="en-US" sz="18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Strandganger</a:t>
            </a:r>
            <a:r>
              <a:rPr lang="en-US" sz="18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(</a:t>
            </a:r>
            <a:r>
              <a:rPr lang="en-US" sz="18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tegenwoordig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18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strandpaviljoen</a:t>
            </a:r>
            <a:r>
              <a:rPr lang="en-US" sz="18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Woest 17)</a:t>
            </a:r>
            <a:endParaRPr lang="en-US">
              <a:solidFill>
                <a:schemeClr val="accent1">
                  <a:lumMod val="50000"/>
                </a:schemeClr>
              </a:solidFill>
              <a:ea typeface="Calibri"/>
              <a:cs typeface="Calibri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/>
              <a:buChar char="•"/>
              <a:tabLst/>
              <a:defRPr/>
            </a:pPr>
            <a:r>
              <a:rPr kumimoji="0" lang="nl-NL" sz="18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De oostflank ziet op het gebied vanaf de manege tot aan de Sint Bavodijk. Hier wordt voorzien in een verbeterde verkeerssituatie en in een oplossing voor het parkeren met </a:t>
            </a:r>
            <a:r>
              <a:rPr lang="nl-NL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paardentrailers</a:t>
            </a:r>
            <a:r>
              <a:rPr kumimoji="0" lang="nl-NL" sz="18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.</a:t>
            </a:r>
            <a:endParaRPr lang="nl-NL" sz="18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/>
              <a:buChar char="•"/>
              <a:tabLst/>
              <a:defRPr/>
            </a:pPr>
            <a:r>
              <a:rPr kumimoji="0" lang="nl-NL" sz="1800" i="0" u="none" strike="noStrike" kern="1200" cap="none" spc="0" normalizeH="0" baseline="0" noProof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Verduining</a:t>
            </a:r>
            <a:r>
              <a:rPr kumimoji="0" lang="nl-NL" sz="18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van de dijken </a:t>
            </a:r>
            <a:endParaRPr lang="nl-NL" sz="18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/>
              <a:buChar char="•"/>
              <a:tabLst/>
              <a:defRPr/>
            </a:pPr>
            <a:r>
              <a:rPr lang="nl-NL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Dubbele padenstructuur </a:t>
            </a:r>
            <a:r>
              <a:rPr kumimoji="0" lang="nl-NL" sz="18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met comfortabele duinovergang en routes voor ouderen, kinderen, </a:t>
            </a:r>
            <a:r>
              <a:rPr lang="nl-NL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mindervaliden</a:t>
            </a:r>
            <a:r>
              <a:rPr kumimoji="0" lang="nl-NL" sz="18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</a:t>
            </a:r>
            <a:endParaRPr lang="nl-NL" sz="18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101130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79940" y="196554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</a:rPr>
              <a:t>VO Raming (concept)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ECBC99A4-D45C-65E6-7C6E-FCB46A4EA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2835"/>
            <a:ext cx="8961897" cy="550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399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VO Raming (concept)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35709" y="1945006"/>
            <a:ext cx="8201891" cy="364839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ea typeface="+mj-ea"/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</a:pPr>
            <a:endParaRPr lang="nl-NL" sz="2000">
              <a:solidFill>
                <a:srgbClr val="1F4E79"/>
              </a:solidFill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</a:pPr>
            <a:endParaRPr lang="nl-NL" sz="2000">
              <a:solidFill>
                <a:srgbClr val="1F4E79"/>
              </a:solidFill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</a:pPr>
            <a:endParaRPr lang="nl-NL" sz="2000">
              <a:solidFill>
                <a:srgbClr val="1F4E79"/>
              </a:solidFill>
            </a:endParaRPr>
          </a:p>
          <a:p>
            <a:pPr marL="0" indent="0">
              <a:buNone/>
            </a:pPr>
            <a:endParaRPr lang="nl-NL" sz="2200"/>
          </a:p>
          <a:p>
            <a:pPr marL="0" indent="0">
              <a:buNone/>
            </a:pPr>
            <a:endParaRPr lang="nl-NL" sz="2200"/>
          </a:p>
          <a:p>
            <a:endParaRPr lang="nl-NL"/>
          </a:p>
        </p:txBody>
      </p:sp>
      <p:graphicFrame>
        <p:nvGraphicFramePr>
          <p:cNvPr id="4" name="Tabel 3">
            <a:extLst>
              <a:ext uri="{FF2B5EF4-FFF2-40B4-BE49-F238E27FC236}">
                <a16:creationId xmlns:a16="http://schemas.microsoft.com/office/drawing/2014/main" id="{3BCF4106-8527-D239-4B8C-2DAF2D8260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236785"/>
              </p:ext>
            </p:extLst>
          </p:nvPr>
        </p:nvGraphicFramePr>
        <p:xfrm>
          <a:off x="817123" y="1945006"/>
          <a:ext cx="7548664" cy="2425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3025">
                  <a:extLst>
                    <a:ext uri="{9D8B030D-6E8A-4147-A177-3AD203B41FA5}">
                      <a16:colId xmlns:a16="http://schemas.microsoft.com/office/drawing/2014/main" val="877198065"/>
                    </a:ext>
                  </a:extLst>
                </a:gridCol>
                <a:gridCol w="3769648">
                  <a:extLst>
                    <a:ext uri="{9D8B030D-6E8A-4147-A177-3AD203B41FA5}">
                      <a16:colId xmlns:a16="http://schemas.microsoft.com/office/drawing/2014/main" val="1391883574"/>
                    </a:ext>
                  </a:extLst>
                </a:gridCol>
                <a:gridCol w="2305991">
                  <a:extLst>
                    <a:ext uri="{9D8B030D-6E8A-4147-A177-3AD203B41FA5}">
                      <a16:colId xmlns:a16="http://schemas.microsoft.com/office/drawing/2014/main" val="2180872118"/>
                    </a:ext>
                  </a:extLst>
                </a:gridCol>
              </a:tblGrid>
              <a:tr h="404328">
                <a:tc>
                  <a:txBody>
                    <a:bodyPr/>
                    <a:lstStyle/>
                    <a:p>
                      <a:r>
                        <a:rPr lang="nl-NL"/>
                        <a:t>Deelgebied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Omschrijving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Raming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4496707"/>
                  </a:ext>
                </a:extLst>
              </a:tr>
              <a:tr h="404328">
                <a:tc>
                  <a:txBody>
                    <a:bodyPr/>
                    <a:lstStyle/>
                    <a:p>
                      <a:r>
                        <a:rPr lang="nl-NL"/>
                        <a:t>DLG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VO Raming Dwarsdijk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Ca. € 550.000,--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4091849"/>
                  </a:ext>
                </a:extLst>
              </a:tr>
              <a:tr h="404328">
                <a:tc>
                  <a:txBody>
                    <a:bodyPr/>
                    <a:lstStyle/>
                    <a:p>
                      <a:r>
                        <a:rPr lang="nl-NL"/>
                        <a:t>DLG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VO Raming Zeedijk Zwarte Polder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Ca. € 2.500.000,--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893408"/>
                  </a:ext>
                </a:extLst>
              </a:tr>
              <a:tr h="404328">
                <a:tc>
                  <a:txBody>
                    <a:bodyPr/>
                    <a:lstStyle/>
                    <a:p>
                      <a:r>
                        <a:rPr lang="nl-NL"/>
                        <a:t>DLG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VO Raming Parking Strandganger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Ca. 300.000,--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6049465"/>
                  </a:ext>
                </a:extLst>
              </a:tr>
              <a:tr h="404328">
                <a:tc>
                  <a:txBody>
                    <a:bodyPr/>
                    <a:lstStyle/>
                    <a:p>
                      <a:r>
                        <a:rPr lang="nl-NL"/>
                        <a:t>DLG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VO raming Zeedijk St. Pierre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Ca. 6.500.000,--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4289345"/>
                  </a:ext>
                </a:extLst>
              </a:tr>
              <a:tr h="404328">
                <a:tc>
                  <a:txBody>
                    <a:bodyPr/>
                    <a:lstStyle/>
                    <a:p>
                      <a:r>
                        <a:rPr lang="nl-NL"/>
                        <a:t>DLG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Zeedijk </a:t>
                      </a:r>
                      <a:r>
                        <a:rPr lang="nl-NL" err="1"/>
                        <a:t>Baanstpolder</a:t>
                      </a:r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/>
                        <a:t>Ca. 1.100.000,--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969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31400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01123-B9F0-D83C-CCCF-9BC1F1751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68E321-EA8B-7174-1598-43BE478DC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(deel)Conclusies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760E693-663B-F72A-C78D-75B941D24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709" y="1945006"/>
            <a:ext cx="8201891" cy="364839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buNone/>
              <a:defRPr/>
            </a:pPr>
            <a:r>
              <a:rPr lang="nl-NL" sz="22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Uit de reeds doorlopen ontwerpstappen komt naar voren dat:</a:t>
            </a:r>
          </a:p>
          <a:p>
            <a:pPr marL="0" indent="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buNone/>
              <a:defRPr/>
            </a:pPr>
            <a:endParaRPr lang="nl-NL" sz="2200">
              <a:solidFill>
                <a:schemeClr val="accent1">
                  <a:lumMod val="50000"/>
                </a:schemeClr>
              </a:solidFill>
              <a:ea typeface="+mj-ea"/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r>
              <a:rPr lang="nl-NL" sz="22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De gereserveerde financiële middelen niet toereikend zijn voor de volledige uitvoering van de duinboulevard.      (Raming ca. € 10,9 </a:t>
            </a:r>
            <a:r>
              <a:rPr lang="nl-NL" sz="2200" err="1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mln</a:t>
            </a:r>
            <a:r>
              <a:rPr lang="nl-NL" sz="22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, gereserveerd ca. € 4,5 mln.)</a:t>
            </a:r>
          </a:p>
          <a:p>
            <a:pPr marL="0" marR="0" lvl="0" indent="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None/>
              <a:tabLst/>
              <a:defRPr/>
            </a:pPr>
            <a:endParaRPr lang="nl-NL" sz="2200">
              <a:solidFill>
                <a:schemeClr val="accent1">
                  <a:lumMod val="50000"/>
                </a:schemeClr>
              </a:solidFill>
              <a:latin typeface="Arial"/>
              <a:ea typeface="+mj-ea"/>
              <a:cs typeface="Arial"/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r>
              <a:rPr lang="nl-NL" sz="22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Zeezicht niet overal haalbaar is.</a:t>
            </a: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endParaRPr lang="nl-NL" sz="2200">
              <a:solidFill>
                <a:schemeClr val="accent1">
                  <a:lumMod val="50000"/>
                </a:schemeClr>
              </a:solidFill>
              <a:ea typeface="+mj-ea"/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  <a:defRPr/>
            </a:pPr>
            <a:r>
              <a:rPr lang="nl-NL" sz="2200">
                <a:solidFill>
                  <a:schemeClr val="accent1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Er is sprake van een afname van het aantal parkeerplaatsen.</a:t>
            </a:r>
            <a:endParaRPr lang="nl-NL" sz="22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>
                <a:srgbClr val="95C12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nl-NL" sz="200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ea typeface="+mj-ea"/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</a:pPr>
            <a:endParaRPr lang="nl-NL" sz="2000">
              <a:solidFill>
                <a:srgbClr val="1F4E79"/>
              </a:solidFill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</a:pPr>
            <a:endParaRPr lang="nl-NL" sz="2000">
              <a:solidFill>
                <a:srgbClr val="1F4E79"/>
              </a:solidFill>
            </a:endParaRPr>
          </a:p>
          <a:p>
            <a:pPr marL="285750" indent="-285750">
              <a:lnSpc>
                <a:spcPts val="3200"/>
              </a:lnSpc>
              <a:spcBef>
                <a:spcPct val="0"/>
              </a:spcBef>
              <a:buClr>
                <a:srgbClr val="95C122"/>
              </a:buClr>
            </a:pPr>
            <a:endParaRPr lang="nl-NL" sz="2000">
              <a:solidFill>
                <a:srgbClr val="1F4E79"/>
              </a:solidFill>
            </a:endParaRPr>
          </a:p>
          <a:p>
            <a:pPr marL="0" indent="0">
              <a:buNone/>
            </a:pPr>
            <a:endParaRPr lang="nl-NL" sz="2200"/>
          </a:p>
          <a:p>
            <a:pPr marL="0" indent="0">
              <a:buNone/>
            </a:pPr>
            <a:endParaRPr lang="nl-NL" sz="2200"/>
          </a:p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833473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1AB6B-689E-EC98-6883-AF84B101C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Toegevoegde</a:t>
            </a:r>
            <a:r>
              <a:rPr lang="en-US" b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b="1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waarde</a:t>
            </a:r>
            <a:endParaRPr lang="en-US" b="1">
              <a:solidFill>
                <a:schemeClr val="accent1">
                  <a:lumMod val="49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364413-D190-573E-3E90-66583AF3E5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29906"/>
            <a:ext cx="7886700" cy="435133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285750" indent="-285750"/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Verplaatsing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van de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weg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en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aanpassingen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aan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de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infrastructuur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zorgen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voor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een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verkeersveiligere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situatie</a:t>
            </a:r>
            <a:endParaRPr lang="en-US" sz="2400">
              <a:solidFill>
                <a:schemeClr val="accent1">
                  <a:lumMod val="49000"/>
                </a:schemeClr>
              </a:solidFill>
              <a:latin typeface="Arial"/>
              <a:cs typeface="Arial"/>
            </a:endParaRPr>
          </a:p>
          <a:p>
            <a:pPr marL="285750" indent="-285750"/>
            <a:endParaRPr lang="en-US" sz="2400">
              <a:solidFill>
                <a:schemeClr val="accent1">
                  <a:lumMod val="49000"/>
                </a:schemeClr>
              </a:solidFill>
              <a:latin typeface="Arial"/>
              <a:cs typeface="Arial"/>
            </a:endParaRPr>
          </a:p>
          <a:p>
            <a:pPr marL="285750" indent="-285750"/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De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infrastructuur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en de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bereikbaarheid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van het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gebied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wordt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verbeterd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.</a:t>
            </a:r>
          </a:p>
          <a:p>
            <a:pPr marL="285750" indent="-285750"/>
            <a:endParaRPr lang="en-US" sz="2400">
              <a:solidFill>
                <a:schemeClr val="accent1">
                  <a:lumMod val="49000"/>
                </a:schemeClr>
              </a:solidFill>
              <a:latin typeface="Arial"/>
              <a:cs typeface="Arial"/>
            </a:endParaRPr>
          </a:p>
          <a:p>
            <a:pPr marL="285750" indent="-285750"/>
            <a:r>
              <a:rPr lang="nl-NL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Betere (landschappelijke) inpassing van het gebied.</a:t>
            </a:r>
          </a:p>
          <a:p>
            <a:pPr marL="285750" indent="-285750"/>
            <a:endParaRPr lang="en-US" sz="2400">
              <a:solidFill>
                <a:schemeClr val="accent1">
                  <a:lumMod val="49000"/>
                </a:schemeClr>
              </a:solidFill>
              <a:latin typeface="Arial"/>
              <a:cs typeface="Arial"/>
            </a:endParaRPr>
          </a:p>
          <a:p>
            <a:pPr marL="285750" indent="-285750"/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Mogelijkheden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voor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het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verbeteren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van de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waterberging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in het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gebied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,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ook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voor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de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omliggende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400" err="1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vakantieparken</a:t>
            </a:r>
            <a:r>
              <a:rPr lang="en-US" sz="2400">
                <a:solidFill>
                  <a:schemeClr val="accent1">
                    <a:lumMod val="49000"/>
                  </a:schemeClr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endParaRPr lang="en-US" sz="2400">
              <a:solidFill>
                <a:schemeClr val="accent1">
                  <a:lumMod val="49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428665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824974-EB25-0ACF-59EE-864FE5CF65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6C10DF-FFBC-5BE7-D6C3-5F84C411F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Vervolg</a:t>
            </a:r>
            <a:endParaRPr lang="nl-NL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ijdelijke aanduiding voor inhoud 4">
            <a:extLst>
              <a:ext uri="{FF2B5EF4-FFF2-40B4-BE49-F238E27FC236}">
                <a16:creationId xmlns:a16="http://schemas.microsoft.com/office/drawing/2014/main" id="{B3F0F33C-D531-511E-D9F9-DFB0E733A5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nl-NL" sz="24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Het voorlopig ontwerp zal verder uitgewerkt worden, uitgaande van de ca € 4,5 </a:t>
            </a:r>
            <a:r>
              <a:rPr lang="nl-NL" sz="2400" err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mln</a:t>
            </a:r>
            <a:r>
              <a:rPr lang="nl-NL" sz="24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die uw raad beschikbaar heeft gesteld. Dit betekent keuzes maken.</a:t>
            </a:r>
          </a:p>
          <a:p>
            <a:pPr marL="0" indent="0">
              <a:buNone/>
            </a:pPr>
            <a:endParaRPr lang="nl-NL" sz="240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  <a:p>
            <a:r>
              <a:rPr lang="nl-NL" sz="240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De keuzes zullen op basis van een raadsvoorstel aan uw raad worden voorgelegd.</a:t>
            </a:r>
            <a:endParaRPr lang="nl-NL" sz="240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3804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68437-7D5A-0097-B1AB-507DB43751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E73083-436D-1B86-6FDB-BD0432EF6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7212" y="426719"/>
            <a:ext cx="6878138" cy="1263969"/>
          </a:xfrm>
        </p:spPr>
        <p:txBody>
          <a:bodyPr/>
          <a:lstStyle/>
          <a:p>
            <a:r>
              <a:rPr lang="nl-NL" b="1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Vragen?</a:t>
            </a:r>
            <a:endParaRPr lang="nl-NL" b="1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175575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 Sjabloon gemeente Sluis [Alleen-lezen]" id="{819E0BDC-81BE-49AC-9BAC-71DA4A470BEF}" vid="{3966F903-F4B9-426A-AC73-72874603E83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9952ea7-494b-4e20-bd0f-0fd5abd8ac13" xsi:nil="true"/>
    <lcf76f155ced4ddcb4097134ff3c332f xmlns="3d948495-2a33-46f5-a5c9-67ff72801b6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118ADB6DA2FB48BEDE0F3B4C3DE1B4" ma:contentTypeVersion="20" ma:contentTypeDescription="Een nieuw document maken." ma:contentTypeScope="" ma:versionID="2814dce824a435176ae35598cc85bcad">
  <xsd:schema xmlns:xsd="http://www.w3.org/2001/XMLSchema" xmlns:xs="http://www.w3.org/2001/XMLSchema" xmlns:p="http://schemas.microsoft.com/office/2006/metadata/properties" xmlns:ns2="3d948495-2a33-46f5-a5c9-67ff72801b6e" xmlns:ns3="89952ea7-494b-4e20-bd0f-0fd5abd8ac13" targetNamespace="http://schemas.microsoft.com/office/2006/metadata/properties" ma:root="true" ma:fieldsID="b938ca76b73ae0c862b27a2fbc520c13" ns2:_="" ns3:_="">
    <xsd:import namespace="3d948495-2a33-46f5-a5c9-67ff72801b6e"/>
    <xsd:import namespace="89952ea7-494b-4e20-bd0f-0fd5abd8ac1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3:TaxCatchAll" minOccurs="0"/>
                <xsd:element ref="ns2:lcf76f155ced4ddcb4097134ff3c332f" minOccurs="0"/>
                <xsd:element ref="ns2:MediaServiceLocation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948495-2a33-46f5-a5c9-67ff72801b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6e5af15a-1769-45fb-b4f6-d7d5ca43e3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952ea7-494b-4e20-bd0f-0fd5abd8ac13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ef556882-a7bc-462e-80cd-5d0064408866}" ma:internalName="TaxCatchAll" ma:showField="CatchAllData" ma:web="89952ea7-494b-4e20-bd0f-0fd5abd8ac1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E7481D-3021-42B5-B076-7702CE0FDDA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C462377-0EDA-4F87-B8F8-2E6DA3066A36}">
  <ds:schemaRefs>
    <ds:schemaRef ds:uri="3d948495-2a33-46f5-a5c9-67ff72801b6e"/>
    <ds:schemaRef ds:uri="89952ea7-494b-4e20-bd0f-0fd5abd8ac1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1A63B53-B685-4AFA-AAD3-C45066A79C6B}">
  <ds:schemaRefs>
    <ds:schemaRef ds:uri="3d948495-2a33-46f5-a5c9-67ff72801b6e"/>
    <ds:schemaRef ds:uri="89952ea7-494b-4e20-bd0f-0fd5abd8ac1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Sjabloon gemeente Sluis</Template>
  <Application>Microsoft Office PowerPoint</Application>
  <PresentationFormat>On-screen Show (4:3)</PresentationFormat>
  <Slides>22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Kantoorthema</vt:lpstr>
      <vt:lpstr>Duinboulevard Nieuwvliet-Bad</vt:lpstr>
      <vt:lpstr>Agenda</vt:lpstr>
      <vt:lpstr>Proces tot nu toe</vt:lpstr>
      <vt:lpstr>Masterplan Nieuwvliet-Bad</vt:lpstr>
      <vt:lpstr>Componenten Duinboulevard</vt:lpstr>
      <vt:lpstr>Ambitie</vt:lpstr>
      <vt:lpstr>Uitgangspunten </vt:lpstr>
      <vt:lpstr>Uitgangspunten </vt:lpstr>
      <vt:lpstr>Voorlopig Ontwerp</vt:lpstr>
      <vt:lpstr>Voorlopig Ontwerp onderdeel Parkeren</vt:lpstr>
      <vt:lpstr>Parkeren in VO</vt:lpstr>
      <vt:lpstr>Parkeren </vt:lpstr>
      <vt:lpstr>Voorlopig Ontwerp Onderdeel Duinpromenade</vt:lpstr>
      <vt:lpstr>De Duinpromenade</vt:lpstr>
      <vt:lpstr>Voorlopig Ontwerp Onderdeel oost- en westflank</vt:lpstr>
      <vt:lpstr>De oost- en westflank</vt:lpstr>
      <vt:lpstr>VO Raming (concept)</vt:lpstr>
      <vt:lpstr>VO Raming (concept)</vt:lpstr>
      <vt:lpstr>(deel)Conclusies </vt:lpstr>
      <vt:lpstr>Toegevoegde waarde</vt:lpstr>
      <vt:lpstr>Vervolg</vt:lpstr>
      <vt:lpstr>Vragen?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Nathalie de Schepper</dc:creator>
  <cp:revision>19</cp:revision>
  <cp:lastPrinted>2025-02-13T10:38:24Z</cp:lastPrinted>
  <dcterms:created xsi:type="dcterms:W3CDTF">2018-10-10T09:24:40Z</dcterms:created>
  <dcterms:modified xsi:type="dcterms:W3CDTF">2025-02-14T08:39:53Z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d8addf1-a401-4205-bb1a-21cf90b52f51_Enabled">
    <vt:lpwstr>true</vt:lpwstr>
  </property>
  <property fmtid="{D5CDD505-2E9C-101B-9397-08002B2CF9AE}" pid="3" name="MSIP_Label_dd8addf1-a401-4205-bb1a-21cf90b52f51_SetDate">
    <vt:lpwstr>2023-05-25T07:10:21Z</vt:lpwstr>
  </property>
  <property fmtid="{D5CDD505-2E9C-101B-9397-08002B2CF9AE}" pid="4" name="MSIP_Label_dd8addf1-a401-4205-bb1a-21cf90b52f51_Method">
    <vt:lpwstr>Standard</vt:lpwstr>
  </property>
  <property fmtid="{D5CDD505-2E9C-101B-9397-08002B2CF9AE}" pid="5" name="MSIP_Label_dd8addf1-a401-4205-bb1a-21cf90b52f51_Name">
    <vt:lpwstr>defa4170-0d19-0005-0004-bc88714345d2</vt:lpwstr>
  </property>
  <property fmtid="{D5CDD505-2E9C-101B-9397-08002B2CF9AE}" pid="6" name="MSIP_Label_dd8addf1-a401-4205-bb1a-21cf90b52f51_SiteId">
    <vt:lpwstr>9cc21611-a15b-4e09-8f7c-1969260c69c7</vt:lpwstr>
  </property>
  <property fmtid="{D5CDD505-2E9C-101B-9397-08002B2CF9AE}" pid="7" name="MSIP_Label_dd8addf1-a401-4205-bb1a-21cf90b52f51_ActionId">
    <vt:lpwstr>4b87067a-21e2-4224-809a-1e17ca65181e</vt:lpwstr>
  </property>
  <property fmtid="{D5CDD505-2E9C-101B-9397-08002B2CF9AE}" pid="8" name="MSIP_Label_dd8addf1-a401-4205-bb1a-21cf90b52f51_ContentBits">
    <vt:lpwstr>0</vt:lpwstr>
  </property>
  <property fmtid="{D5CDD505-2E9C-101B-9397-08002B2CF9AE}" pid="9" name="ContentTypeId">
    <vt:lpwstr>0x010100F0118ADB6DA2FB48BEDE0F3B4C3DE1B4</vt:lpwstr>
  </property>
  <property fmtid="{D5CDD505-2E9C-101B-9397-08002B2CF9AE}" pid="10" name="MediaServiceImageTags">
    <vt:lpwstr/>
  </property>
</Properties>
</file>