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0" r:id="rId2"/>
    <p:sldId id="267" r:id="rId3"/>
    <p:sldId id="271" r:id="rId4"/>
    <p:sldId id="261" r:id="rId5"/>
    <p:sldId id="269" r:id="rId6"/>
    <p:sldId id="272" r:id="rId7"/>
    <p:sldId id="268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57" r:id="rId17"/>
    <p:sldId id="266" r:id="rId18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27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0CE517E3-6CD6-5D7F-0C3B-5CD7644248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0"/>
            <a:ext cx="12194252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F4CEDAAD-F48D-18ED-7616-A3594D9FF08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82440" y="2998244"/>
            <a:ext cx="7130143" cy="2216739"/>
          </a:xfrm>
        </p:spPr>
        <p:txBody>
          <a:bodyPr lIns="0" tIns="0" rIns="0" bIns="0" anchor="t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hier de titel van uw</a:t>
            </a:r>
            <a:br>
              <a:rPr lang="nl-NL" dirty="0"/>
            </a:br>
            <a:r>
              <a:rPr lang="nl-NL" dirty="0"/>
              <a:t>presentatie over twee</a:t>
            </a:r>
            <a:br>
              <a:rPr lang="nl-NL" dirty="0"/>
            </a:br>
            <a:r>
              <a:rPr lang="nl-NL" dirty="0"/>
              <a:t>of drie regels</a:t>
            </a:r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90C46BFF-7A57-9E51-B9A5-7F2418D7FA0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69925" y="669925"/>
            <a:ext cx="2978150" cy="551815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 dirty="0"/>
              <a:t>Plaats hier uw afbeelding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82303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erkgebi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12A15EF6-4C41-35FC-4D87-78744BFC76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"/>
            <a:ext cx="12194252" cy="685799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535941B-5D37-1B37-4E1A-75B5A0B623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8902" y="681038"/>
            <a:ext cx="6496595" cy="860380"/>
          </a:xfrm>
        </p:spPr>
        <p:txBody>
          <a:bodyPr lIns="0" tIns="0" rIns="0" bIns="0" anchor="t" anchorCtr="0">
            <a:normAutofit/>
          </a:bodyPr>
          <a:lstStyle>
            <a:lvl1pPr>
              <a:defRPr sz="3000" b="1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Werkgebied</a:t>
            </a:r>
          </a:p>
        </p:txBody>
      </p:sp>
    </p:spTree>
    <p:extLst>
      <p:ext uri="{BB962C8B-B14F-4D97-AF65-F5344CB8AC3E}">
        <p14:creationId xmlns:p14="http://schemas.microsoft.com/office/powerpoint/2010/main" val="17798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lide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12A15EF6-4C41-35FC-4D87-78744BFC76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"/>
            <a:ext cx="12194252" cy="685799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535941B-5D37-1B37-4E1A-75B5A0B623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8902" y="681038"/>
            <a:ext cx="6496595" cy="860380"/>
          </a:xfrm>
        </p:spPr>
        <p:txBody>
          <a:bodyPr lIns="0" tIns="0" rIns="0" bIns="0" anchor="t" anchorCtr="0">
            <a:normAutofit/>
          </a:bodyPr>
          <a:lstStyle>
            <a:lvl1pPr>
              <a:defRPr sz="3000" b="1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Typ hier de titel van uw presentatie</a:t>
            </a:r>
            <a:br>
              <a:rPr lang="nl-NL" dirty="0"/>
            </a:br>
            <a:r>
              <a:rPr lang="nl-NL" dirty="0"/>
              <a:t>over twee of drie regels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86F787-7B44-FFFE-C95A-967B0E56EDB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018902" y="1825625"/>
            <a:ext cx="6496595" cy="4351338"/>
          </a:xfrm>
        </p:spPr>
        <p:txBody>
          <a:bodyPr lIns="0" tIns="0" rIns="0" bIns="0">
            <a:normAutofit/>
          </a:bodyPr>
          <a:lstStyle>
            <a:lvl1pPr>
              <a:lnSpc>
                <a:spcPct val="100000"/>
              </a:lnSpc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nl-NL" dirty="0"/>
              <a:t>Typ hier uw opsommingstekst</a:t>
            </a:r>
          </a:p>
        </p:txBody>
      </p:sp>
      <p:sp>
        <p:nvSpPr>
          <p:cNvPr id="9" name="Tijdelijke aanduiding voor afbeelding 8">
            <a:extLst>
              <a:ext uri="{FF2B5EF4-FFF2-40B4-BE49-F238E27FC236}">
                <a16:creationId xmlns:a16="http://schemas.microsoft.com/office/drawing/2014/main" id="{BEFAE11B-79E5-6DB0-3E21-E6BA66552C2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985125" y="681038"/>
            <a:ext cx="3536950" cy="5495925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nl-NL" dirty="0"/>
              <a:t>Plaats hier uw afbeelding</a:t>
            </a:r>
          </a:p>
        </p:txBody>
      </p:sp>
    </p:spTree>
    <p:extLst>
      <p:ext uri="{BB962C8B-B14F-4D97-AF65-F5344CB8AC3E}">
        <p14:creationId xmlns:p14="http://schemas.microsoft.com/office/powerpoint/2010/main" val="1859404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12A15EF6-4C41-35FC-4D87-78744BFC76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1"/>
            <a:ext cx="12194252" cy="685799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535941B-5D37-1B37-4E1A-75B5A0B623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10357" y="681038"/>
            <a:ext cx="6496595" cy="860380"/>
          </a:xfrm>
        </p:spPr>
        <p:txBody>
          <a:bodyPr lIns="0" tIns="0" rIns="0" bIns="0" anchor="t" anchorCtr="0">
            <a:normAutofit/>
          </a:bodyPr>
          <a:lstStyle>
            <a:lvl1pPr>
              <a:defRPr sz="3000" b="1">
                <a:solidFill>
                  <a:schemeClr val="tx2"/>
                </a:solidFill>
              </a:defRPr>
            </a:lvl1pPr>
          </a:lstStyle>
          <a:p>
            <a:r>
              <a:rPr lang="nl-NL" dirty="0"/>
              <a:t>Typ hier de titel van uw presentatie</a:t>
            </a:r>
            <a:br>
              <a:rPr lang="nl-NL" dirty="0"/>
            </a:br>
            <a:r>
              <a:rPr lang="nl-NL" dirty="0"/>
              <a:t>over twee of drie regels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86F787-7B44-FFFE-C95A-967B0E56EDB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10357" y="1825625"/>
            <a:ext cx="6496595" cy="4351338"/>
          </a:xfrm>
        </p:spPr>
        <p:txBody>
          <a:bodyPr lIns="0" tIns="0" rIns="0" bIns="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nl-NL" dirty="0"/>
              <a:t>Typ hier uw opsommingstekst</a:t>
            </a:r>
          </a:p>
        </p:txBody>
      </p:sp>
      <p:sp>
        <p:nvSpPr>
          <p:cNvPr id="9" name="Tijdelijke aanduiding voor afbeelding 8">
            <a:extLst>
              <a:ext uri="{FF2B5EF4-FFF2-40B4-BE49-F238E27FC236}">
                <a16:creationId xmlns:a16="http://schemas.microsoft.com/office/drawing/2014/main" id="{BEFAE11B-79E5-6DB0-3E21-E6BA66552C2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69286" y="681038"/>
            <a:ext cx="3536950" cy="5495925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nl-NL" dirty="0"/>
              <a:t>Plaats hier uw afbeelding</a:t>
            </a:r>
          </a:p>
        </p:txBody>
      </p:sp>
    </p:spTree>
    <p:extLst>
      <p:ext uri="{BB962C8B-B14F-4D97-AF65-F5344CB8AC3E}">
        <p14:creationId xmlns:p14="http://schemas.microsoft.com/office/powerpoint/2010/main" val="4187250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12A15EF6-4C41-35FC-4D87-78744BFC76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2253" y="1"/>
            <a:ext cx="12194252" cy="685799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535941B-5D37-1B37-4E1A-75B5A0B623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8902" y="681037"/>
            <a:ext cx="4336869" cy="1321933"/>
          </a:xfrm>
        </p:spPr>
        <p:txBody>
          <a:bodyPr lIns="0" tIns="0" rIns="0" bIns="0" anchor="t" anchorCtr="0">
            <a:normAutofit/>
          </a:bodyPr>
          <a:lstStyle>
            <a:lvl1pPr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hier de titel van uw presentatie</a:t>
            </a:r>
            <a:br>
              <a:rPr lang="nl-NL" dirty="0"/>
            </a:br>
            <a:r>
              <a:rPr lang="nl-NL" dirty="0"/>
              <a:t>over twee of drie regels</a:t>
            </a:r>
          </a:p>
        </p:txBody>
      </p:sp>
      <p:sp>
        <p:nvSpPr>
          <p:cNvPr id="9" name="Tijdelijke aanduiding voor afbeelding 8">
            <a:extLst>
              <a:ext uri="{FF2B5EF4-FFF2-40B4-BE49-F238E27FC236}">
                <a16:creationId xmlns:a16="http://schemas.microsoft.com/office/drawing/2014/main" id="{BEFAE11B-79E5-6DB0-3E21-E6BA66552C2F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5999" cy="6858000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nl-NL" dirty="0"/>
              <a:t>Plaats hier uw afbeelding</a:t>
            </a: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2B5A50FA-7997-8C92-141E-D662C088897A}"/>
              </a:ext>
            </a:extLst>
          </p:cNvPr>
          <p:cNvSpPr/>
          <p:nvPr userDrawn="1"/>
        </p:nvSpPr>
        <p:spPr>
          <a:xfrm>
            <a:off x="1018902" y="2464526"/>
            <a:ext cx="6095999" cy="3230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86F787-7B44-FFFE-C95A-967B0E56EDB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628503" y="2983865"/>
            <a:ext cx="4545874" cy="2267404"/>
          </a:xfrm>
        </p:spPr>
        <p:txBody>
          <a:bodyPr lIns="0" tIns="0" rIns="0" bIns="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nl-NL" dirty="0"/>
              <a:t>Typ hier uw opsommingstekst</a:t>
            </a:r>
          </a:p>
        </p:txBody>
      </p:sp>
    </p:spTree>
    <p:extLst>
      <p:ext uri="{BB962C8B-B14F-4D97-AF65-F5344CB8AC3E}">
        <p14:creationId xmlns:p14="http://schemas.microsoft.com/office/powerpoint/2010/main" val="1910364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12A15EF6-4C41-35FC-4D87-78744BFC76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" y="1"/>
            <a:ext cx="12194250" cy="6857998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535941B-5D37-1B37-4E1A-75B5A0B623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8902" y="681038"/>
            <a:ext cx="8586652" cy="947466"/>
          </a:xfrm>
        </p:spPr>
        <p:txBody>
          <a:bodyPr lIns="0" tIns="0" rIns="0" bIns="0" anchor="t" anchorCtr="0">
            <a:normAutofit/>
          </a:bodyPr>
          <a:lstStyle>
            <a:lvl1pPr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Typ hier de titel van uw presentatie</a:t>
            </a:r>
            <a:br>
              <a:rPr lang="nl-NL" dirty="0"/>
            </a:br>
            <a:r>
              <a:rPr lang="nl-NL" dirty="0"/>
              <a:t>over twee of drie regels</a:t>
            </a:r>
          </a:p>
        </p:txBody>
      </p:sp>
      <p:sp>
        <p:nvSpPr>
          <p:cNvPr id="6" name="Tijdelijke aanduiding voor media 5">
            <a:extLst>
              <a:ext uri="{FF2B5EF4-FFF2-40B4-BE49-F238E27FC236}">
                <a16:creationId xmlns:a16="http://schemas.microsoft.com/office/drawing/2014/main" id="{FE404432-705D-F2D2-BCD0-C3FC6DF30C5C}"/>
              </a:ext>
            </a:extLst>
          </p:cNvPr>
          <p:cNvSpPr>
            <a:spLocks noGrp="1"/>
          </p:cNvSpPr>
          <p:nvPr>
            <p:ph type="media" sz="quarter" idx="11" hasCustomPrompt="1"/>
          </p:nvPr>
        </p:nvSpPr>
        <p:spPr>
          <a:xfrm>
            <a:off x="1019175" y="1906588"/>
            <a:ext cx="8586788" cy="4284662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nl-NL" dirty="0"/>
              <a:t>Plaats hier uw video</a:t>
            </a:r>
          </a:p>
        </p:txBody>
      </p:sp>
    </p:spTree>
    <p:extLst>
      <p:ext uri="{BB962C8B-B14F-4D97-AF65-F5344CB8AC3E}">
        <p14:creationId xmlns:p14="http://schemas.microsoft.com/office/powerpoint/2010/main" val="3556740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ot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12A15EF6-4C41-35FC-4D87-78744BFC76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" y="1"/>
            <a:ext cx="12194250" cy="685799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535941B-5D37-1B37-4E1A-75B5A0B6236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18902" y="2955267"/>
            <a:ext cx="4537167" cy="536870"/>
          </a:xfrm>
        </p:spPr>
        <p:txBody>
          <a:bodyPr lIns="0" tIns="0" rIns="0" bIns="0" anchor="t" anchorCtr="0">
            <a:normAutofit/>
          </a:bodyPr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RBL Zeeuws-Vlaanderen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5D0093B-038A-0EAB-0A9C-B893BA6B8D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19175" y="3844519"/>
            <a:ext cx="2011363" cy="2042795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0"/>
              </a:spcBef>
              <a:buNone/>
              <a:defRPr sz="1600" b="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600">
                <a:solidFill>
                  <a:schemeClr val="bg1"/>
                </a:solidFill>
              </a:defRPr>
            </a:lvl4pPr>
            <a:lvl5pPr marL="1828800" indent="0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  <p:sp>
        <p:nvSpPr>
          <p:cNvPr id="8" name="Tijdelijke aanduiding voor tekst 4">
            <a:extLst>
              <a:ext uri="{FF2B5EF4-FFF2-40B4-BE49-F238E27FC236}">
                <a16:creationId xmlns:a16="http://schemas.microsoft.com/office/drawing/2014/main" id="{884D3D12-C55E-5E22-660D-F8D86F822BE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309530" y="3844519"/>
            <a:ext cx="2246539" cy="2042795"/>
          </a:xfrm>
        </p:spPr>
        <p:txBody>
          <a:bodyPr lIns="0" tIns="0" rIns="0" bIns="0">
            <a:noAutofit/>
          </a:bodyPr>
          <a:lstStyle>
            <a:lvl1pPr marL="0" indent="0">
              <a:spcBef>
                <a:spcPts val="0"/>
              </a:spcBef>
              <a:buNone/>
              <a:defRPr sz="1600" b="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None/>
              <a:defRPr sz="1600">
                <a:solidFill>
                  <a:schemeClr val="bg1"/>
                </a:solidFill>
              </a:defRPr>
            </a:lvl4pPr>
            <a:lvl5pPr marL="1828800" indent="0"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05983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AC889BBA-2802-3355-97A2-28CF8EA42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2DE9669-432B-175B-CB5F-C869C2494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</p:spTree>
    <p:extLst>
      <p:ext uri="{BB962C8B-B14F-4D97-AF65-F5344CB8AC3E}">
        <p14:creationId xmlns:p14="http://schemas.microsoft.com/office/powerpoint/2010/main" val="4026440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60" r:id="rId4"/>
    <p:sldLayoutId id="2147483662" r:id="rId5"/>
    <p:sldLayoutId id="2147483663" r:id="rId6"/>
    <p:sldLayoutId id="2147483664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CF4E1D-EFFE-32FA-B027-B38F406005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5166" y="3103441"/>
            <a:ext cx="8209172" cy="2216739"/>
          </a:xfrm>
        </p:spPr>
        <p:txBody>
          <a:bodyPr>
            <a:normAutofit/>
          </a:bodyPr>
          <a:lstStyle/>
          <a:p>
            <a:r>
              <a:rPr lang="nl-NL" dirty="0"/>
              <a:t>Regionaal Bureau </a:t>
            </a:r>
            <a:r>
              <a:rPr lang="nl-NL" dirty="0" err="1"/>
              <a:t>Leerlingzaken</a:t>
            </a:r>
            <a:br>
              <a:rPr lang="nl-NL" dirty="0"/>
            </a:br>
            <a:r>
              <a:rPr lang="nl-NL" dirty="0"/>
              <a:t>Zeeuws Vlaanderen (RBL)</a:t>
            </a:r>
            <a:br>
              <a:rPr lang="nl-NL" dirty="0"/>
            </a:br>
            <a:br>
              <a:rPr lang="nl-NL" dirty="0"/>
            </a:br>
            <a:r>
              <a:rPr lang="nl-NL" sz="2200" dirty="0"/>
              <a:t>"Wij staan voor recht op onderwijs en ontwikkeling"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30696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764A20-3972-1BB6-DEAE-60C59F4FA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902" y="681037"/>
            <a:ext cx="4909287" cy="1321933"/>
          </a:xfrm>
        </p:spPr>
        <p:txBody>
          <a:bodyPr/>
          <a:lstStyle/>
          <a:p>
            <a:r>
              <a:rPr lang="nl-NL" sz="2800" dirty="0">
                <a:effectLst/>
              </a:rPr>
              <a:t>RBL Zeeuws Vlaanderen</a:t>
            </a:r>
            <a:endParaRPr lang="nl-NL" b="0" dirty="0">
              <a:effectLst/>
            </a:endParaRPr>
          </a:p>
        </p:txBody>
      </p:sp>
      <p:pic>
        <p:nvPicPr>
          <p:cNvPr id="7" name="Tijdelijke aanduiding voor afbeelding 6">
            <a:extLst>
              <a:ext uri="{FF2B5EF4-FFF2-40B4-BE49-F238E27FC236}">
                <a16:creationId xmlns:a16="http://schemas.microsoft.com/office/drawing/2014/main" id="{91FCF235-4360-2B27-AB9E-90C35BD3F90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04" b="104"/>
          <a:stretch/>
        </p:blipFill>
        <p:spPr/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CCE2ABE5-B9B4-7A9C-60A7-01F66A892EFB}"/>
              </a:ext>
            </a:extLst>
          </p:cNvPr>
          <p:cNvSpPr/>
          <p:nvPr/>
        </p:nvSpPr>
        <p:spPr>
          <a:xfrm>
            <a:off x="1018901" y="2464525"/>
            <a:ext cx="9255255" cy="4393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D54715F-6A75-8BCC-F70D-F08194C10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8503" y="2983864"/>
            <a:ext cx="3646882" cy="306761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sz="1800" b="1" dirty="0"/>
              <a:t>Wat is het RBL Zeeuws Vlaanderen</a:t>
            </a:r>
          </a:p>
          <a:p>
            <a:pPr>
              <a:lnSpc>
                <a:spcPct val="120000"/>
              </a:lnSpc>
            </a:pPr>
            <a:r>
              <a:rPr lang="nl-NL" dirty="0"/>
              <a:t>Doel: Voorkomen van schooluitval en ondersteunen van jongeren</a:t>
            </a:r>
          </a:p>
          <a:p>
            <a:pPr>
              <a:lnSpc>
                <a:spcPct val="120000"/>
              </a:lnSpc>
            </a:pPr>
            <a:r>
              <a:rPr lang="nl-NL" dirty="0"/>
              <a:t>Samenwerking tussen gemeenten Hulst, Sluis en Terneuzen</a:t>
            </a:r>
          </a:p>
          <a:p>
            <a:pPr>
              <a:lnSpc>
                <a:spcPct val="120000"/>
              </a:lnSpc>
            </a:pPr>
            <a:r>
              <a:rPr lang="nl-NL" dirty="0"/>
              <a:t>Gemeente Terneuzen is de centrumgemeente</a:t>
            </a:r>
          </a:p>
          <a:p>
            <a:pPr>
              <a:lnSpc>
                <a:spcPct val="120000"/>
              </a:lnSpc>
            </a:pPr>
            <a:r>
              <a:rPr lang="nl-NL" dirty="0"/>
              <a:t>Opgericht in 2013</a:t>
            </a:r>
          </a:p>
        </p:txBody>
      </p:sp>
      <p:sp>
        <p:nvSpPr>
          <p:cNvPr id="8" name="Tijdelijke aanduiding voor inhoud 3">
            <a:extLst>
              <a:ext uri="{FF2B5EF4-FFF2-40B4-BE49-F238E27FC236}">
                <a16:creationId xmlns:a16="http://schemas.microsoft.com/office/drawing/2014/main" id="{1021D585-79AA-E768-6DEE-E7BFEC5B6C59}"/>
              </a:ext>
            </a:extLst>
          </p:cNvPr>
          <p:cNvSpPr txBox="1">
            <a:spLocks/>
          </p:cNvSpPr>
          <p:nvPr/>
        </p:nvSpPr>
        <p:spPr>
          <a:xfrm>
            <a:off x="4756935" y="2983864"/>
            <a:ext cx="5024064" cy="343748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</p:txBody>
      </p:sp>
      <p:sp>
        <p:nvSpPr>
          <p:cNvPr id="3" name="Tijdelijke aanduiding voor inhoud 3">
            <a:extLst>
              <a:ext uri="{FF2B5EF4-FFF2-40B4-BE49-F238E27FC236}">
                <a16:creationId xmlns:a16="http://schemas.microsoft.com/office/drawing/2014/main" id="{EE603D4C-638C-1D79-919A-5B10DABFE08A}"/>
              </a:ext>
            </a:extLst>
          </p:cNvPr>
          <p:cNvSpPr txBox="1">
            <a:spLocks/>
          </p:cNvSpPr>
          <p:nvPr/>
        </p:nvSpPr>
        <p:spPr>
          <a:xfrm>
            <a:off x="6095999" y="2942520"/>
            <a:ext cx="3684999" cy="343748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nl-NL" sz="1800" b="1" kern="100" dirty="0">
                <a:effectLst/>
                <a:ea typeface="Calibri" panose="020F0502020204030204" pitchFamily="34" charset="0"/>
              </a:rPr>
              <a:t>Wettelijke Taken van het RBL</a:t>
            </a:r>
            <a:endParaRPr lang="nl-NL" sz="1800" b="1" kern="1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Uitvoering van de Leerplichtwet 1969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Uitvoering van de wet Regionale Meld- en Coördinatiefunctie (RMC), nu Doorstroompunt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Toekenning van leerlingenvervoer</a:t>
            </a:r>
          </a:p>
        </p:txBody>
      </p:sp>
    </p:spTree>
    <p:extLst>
      <p:ext uri="{BB962C8B-B14F-4D97-AF65-F5344CB8AC3E}">
        <p14:creationId xmlns:p14="http://schemas.microsoft.com/office/powerpoint/2010/main" val="2950592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764A20-3972-1BB6-DEAE-60C59F4FA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902" y="681037"/>
            <a:ext cx="4909287" cy="1321933"/>
          </a:xfrm>
        </p:spPr>
        <p:txBody>
          <a:bodyPr/>
          <a:lstStyle/>
          <a:p>
            <a:r>
              <a:rPr lang="nl-NL" sz="2800" dirty="0">
                <a:effectLst/>
              </a:rPr>
              <a:t>RBL Zeeuws Vlaanderen</a:t>
            </a:r>
            <a:endParaRPr lang="nl-NL" b="0" dirty="0">
              <a:effectLst/>
            </a:endParaRPr>
          </a:p>
        </p:txBody>
      </p:sp>
      <p:pic>
        <p:nvPicPr>
          <p:cNvPr id="7" name="Tijdelijke aanduiding voor afbeelding 6">
            <a:extLst>
              <a:ext uri="{FF2B5EF4-FFF2-40B4-BE49-F238E27FC236}">
                <a16:creationId xmlns:a16="http://schemas.microsoft.com/office/drawing/2014/main" id="{91FCF235-4360-2B27-AB9E-90C35BD3F90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04" b="104"/>
          <a:stretch/>
        </p:blipFill>
        <p:spPr/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CCE2ABE5-B9B4-7A9C-60A7-01F66A892EFB}"/>
              </a:ext>
            </a:extLst>
          </p:cNvPr>
          <p:cNvSpPr/>
          <p:nvPr/>
        </p:nvSpPr>
        <p:spPr>
          <a:xfrm>
            <a:off x="1018901" y="2464525"/>
            <a:ext cx="9255255" cy="4393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D54715F-6A75-8BCC-F70D-F08194C10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8503" y="2983864"/>
            <a:ext cx="3646882" cy="306761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Aft>
                <a:spcPts val="800"/>
              </a:spcAft>
              <a:buNone/>
            </a:pPr>
            <a:r>
              <a:rPr lang="nl-NL" sz="1800" b="1" kern="100" dirty="0">
                <a:effectLst/>
                <a:ea typeface="Calibri" panose="020F0502020204030204" pitchFamily="34" charset="0"/>
              </a:rPr>
              <a:t>Aanvullende taken van het RBL</a:t>
            </a:r>
          </a:p>
          <a:p>
            <a:pPr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Opstellen rapportage artikel 25 Leerplichtwet voor Ministerie van OCW</a:t>
            </a:r>
          </a:p>
          <a:p>
            <a:pPr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Opstellen effectrapportage RMC/Doorstroompunt</a:t>
            </a:r>
          </a:p>
          <a:p>
            <a:pPr>
              <a:lnSpc>
                <a:spcPct val="110000"/>
              </a:lnSpc>
              <a:spcBef>
                <a:spcPts val="400"/>
              </a:spcBef>
              <a:spcAft>
                <a:spcPts val="4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Jaarverslag met relevante informatie</a:t>
            </a:r>
          </a:p>
          <a:p>
            <a:pPr>
              <a:lnSpc>
                <a:spcPct val="120000"/>
              </a:lnSpc>
            </a:pPr>
            <a:endParaRPr lang="nl-NL" dirty="0"/>
          </a:p>
        </p:txBody>
      </p:sp>
      <p:sp>
        <p:nvSpPr>
          <p:cNvPr id="8" name="Tijdelijke aanduiding voor inhoud 3">
            <a:extLst>
              <a:ext uri="{FF2B5EF4-FFF2-40B4-BE49-F238E27FC236}">
                <a16:creationId xmlns:a16="http://schemas.microsoft.com/office/drawing/2014/main" id="{1021D585-79AA-E768-6DEE-E7BFEC5B6C59}"/>
              </a:ext>
            </a:extLst>
          </p:cNvPr>
          <p:cNvSpPr txBox="1">
            <a:spLocks/>
          </p:cNvSpPr>
          <p:nvPr/>
        </p:nvSpPr>
        <p:spPr>
          <a:xfrm>
            <a:off x="4756935" y="2983864"/>
            <a:ext cx="5024064" cy="343748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</p:txBody>
      </p:sp>
      <p:sp>
        <p:nvSpPr>
          <p:cNvPr id="6" name="Tijdelijke aanduiding voor inhoud 3">
            <a:extLst>
              <a:ext uri="{FF2B5EF4-FFF2-40B4-BE49-F238E27FC236}">
                <a16:creationId xmlns:a16="http://schemas.microsoft.com/office/drawing/2014/main" id="{803EBBA2-A644-157C-A907-A2B386DF9361}"/>
              </a:ext>
            </a:extLst>
          </p:cNvPr>
          <p:cNvSpPr txBox="1">
            <a:spLocks/>
          </p:cNvSpPr>
          <p:nvPr/>
        </p:nvSpPr>
        <p:spPr>
          <a:xfrm>
            <a:off x="5741378" y="2983864"/>
            <a:ext cx="4281854" cy="343748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nl-NL" sz="1800" b="1" kern="100" dirty="0">
                <a:effectLst/>
                <a:ea typeface="Calibri" panose="020F0502020204030204" pitchFamily="34" charset="0"/>
              </a:rPr>
              <a:t>Taakuitvoering van het RBL</a:t>
            </a:r>
            <a:endParaRPr lang="nl-NL" sz="1800" kern="100" dirty="0">
              <a:effectLst/>
              <a:ea typeface="Calibri" panose="020F0502020204030204" pitchFamily="34" charset="0"/>
            </a:endParaRPr>
          </a:p>
          <a:p>
            <a:pPr>
              <a:spcBef>
                <a:spcPts val="400"/>
              </a:spcBef>
              <a:spcAft>
                <a:spcPts val="400"/>
              </a:spcAft>
              <a:tabLst>
                <a:tab pos="457200" algn="l"/>
              </a:tabLst>
            </a:pPr>
            <a:r>
              <a:rPr lang="nl-NL" kern="100" dirty="0">
                <a:effectLst/>
                <a:ea typeface="Calibri" panose="020F0502020204030204" pitchFamily="34" charset="0"/>
              </a:rPr>
              <a:t>Registreren en monitoren: van alle Leer- en Kwalificatieplichtigen jongeren en jongeren van 18 tot 23 jaar zonder Startkwalificatie</a:t>
            </a:r>
          </a:p>
          <a:p>
            <a:pPr>
              <a:spcBef>
                <a:spcPts val="400"/>
              </a:spcBef>
              <a:spcAft>
                <a:spcPts val="400"/>
              </a:spcAft>
              <a:tabLst>
                <a:tab pos="457200" algn="l"/>
              </a:tabLst>
            </a:pPr>
            <a:r>
              <a:rPr lang="nl-NL" kern="100" dirty="0">
                <a:effectLst/>
                <a:ea typeface="Calibri" panose="020F0502020204030204" pitchFamily="34" charset="0"/>
              </a:rPr>
              <a:t>Preventie: Voorkomen van schoolverzuim en voortijdig schoolverlaten</a:t>
            </a:r>
          </a:p>
          <a:p>
            <a:pPr>
              <a:spcBef>
                <a:spcPts val="400"/>
              </a:spcBef>
              <a:spcAft>
                <a:spcPts val="400"/>
              </a:spcAft>
              <a:tabLst>
                <a:tab pos="457200" algn="l"/>
              </a:tabLst>
            </a:pPr>
            <a:r>
              <a:rPr lang="nl-NL" kern="100" dirty="0">
                <a:effectLst/>
                <a:ea typeface="Calibri" panose="020F0502020204030204" pitchFamily="34" charset="0"/>
              </a:rPr>
              <a:t>Handhaving: Controle en registratie van verzuim en kwalificaties</a:t>
            </a:r>
          </a:p>
          <a:p>
            <a:pPr>
              <a:spcBef>
                <a:spcPts val="400"/>
              </a:spcBef>
              <a:spcAft>
                <a:spcPts val="400"/>
              </a:spcAft>
              <a:tabLst>
                <a:tab pos="457200" algn="l"/>
              </a:tabLst>
            </a:pPr>
            <a:r>
              <a:rPr lang="nl-NL" kern="100" dirty="0">
                <a:effectLst/>
                <a:ea typeface="Calibri" panose="020F0502020204030204" pitchFamily="34" charset="0"/>
              </a:rPr>
              <a:t>Begeleiding: Herplaatsing en toeleiding naar onderwijs of werk</a:t>
            </a:r>
          </a:p>
          <a:p>
            <a:pPr>
              <a:spcBef>
                <a:spcPts val="400"/>
              </a:spcBef>
              <a:spcAft>
                <a:spcPts val="400"/>
              </a:spcAft>
              <a:tabLst>
                <a:tab pos="457200" algn="l"/>
              </a:tabLst>
            </a:pPr>
            <a:r>
              <a:rPr lang="nl-NL" kern="100" dirty="0">
                <a:effectLst/>
                <a:ea typeface="Calibri" panose="020F0502020204030204" pitchFamily="34" charset="0"/>
              </a:rPr>
              <a:t>Coördinatie: Samenwerking met onderwijs en ketenpartners</a:t>
            </a:r>
          </a:p>
        </p:txBody>
      </p:sp>
    </p:spTree>
    <p:extLst>
      <p:ext uri="{BB962C8B-B14F-4D97-AF65-F5344CB8AC3E}">
        <p14:creationId xmlns:p14="http://schemas.microsoft.com/office/powerpoint/2010/main" val="3768878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29F3B7-D70C-4C2D-43E8-932F4737D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b="1" kern="100" dirty="0">
                <a:effectLst/>
                <a:ea typeface="Calibri" panose="020F0502020204030204" pitchFamily="34" charset="0"/>
              </a:rPr>
              <a:t>Leerplicht &amp; Kwalificatieplicht</a:t>
            </a:r>
            <a:endParaRPr lang="nl-NL" dirty="0">
              <a:effectLst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B739201-3593-2F65-6F16-9247D70DB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0357" y="1825624"/>
            <a:ext cx="6496595" cy="4541721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600" kern="100" dirty="0">
                <a:effectLst/>
                <a:ea typeface="Calibri" panose="020F0502020204030204" pitchFamily="34" charset="0"/>
              </a:rPr>
              <a:t>Verzuimmeldingen (ongeoorloofd, absoluut, luxe, signaalverzuim)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600" kern="100" dirty="0">
                <a:effectLst/>
                <a:ea typeface="Calibri" panose="020F0502020204030204" pitchFamily="34" charset="0"/>
              </a:rPr>
              <a:t>Handhaving via HALT of Proces Verbaal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600" kern="100" dirty="0">
                <a:effectLst/>
                <a:ea typeface="Calibri" panose="020F0502020204030204" pitchFamily="34" charset="0"/>
              </a:rPr>
              <a:t>Advies aan scholen, ouders en jongeren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600" kern="100" dirty="0">
                <a:effectLst/>
                <a:ea typeface="Calibri" panose="020F0502020204030204" pitchFamily="34" charset="0"/>
              </a:rPr>
              <a:t>Signaleren van thuiszitters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600" kern="100" dirty="0">
                <a:effectLst/>
                <a:ea typeface="Calibri" panose="020F0502020204030204" pitchFamily="34" charset="0"/>
              </a:rPr>
              <a:t>Verlenen van vrijstellingen (5a, 5b, 5c)</a:t>
            </a:r>
          </a:p>
          <a:p>
            <a:pPr marL="0" indent="0">
              <a:buNone/>
            </a:pPr>
            <a:endParaRPr lang="nl-NL" dirty="0">
              <a:effectLst/>
            </a:endParaRPr>
          </a:p>
        </p:txBody>
      </p:sp>
      <p:pic>
        <p:nvPicPr>
          <p:cNvPr id="6" name="Tijdelijke aanduiding voor afbeelding 5">
            <a:extLst>
              <a:ext uri="{FF2B5EF4-FFF2-40B4-BE49-F238E27FC236}">
                <a16:creationId xmlns:a16="http://schemas.microsoft.com/office/drawing/2014/main" id="{93529560-C749-6751-FD78-6DD438DCBDF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" b="3"/>
          <a:stretch/>
        </p:blipFill>
        <p:spPr/>
      </p:pic>
    </p:spTree>
    <p:extLst>
      <p:ext uri="{BB962C8B-B14F-4D97-AF65-F5344CB8AC3E}">
        <p14:creationId xmlns:p14="http://schemas.microsoft.com/office/powerpoint/2010/main" val="3132669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hthoek 8">
            <a:extLst>
              <a:ext uri="{FF2B5EF4-FFF2-40B4-BE49-F238E27FC236}">
                <a16:creationId xmlns:a16="http://schemas.microsoft.com/office/drawing/2014/main" id="{00A893CB-64DE-15D7-B526-0B9C042287BA}"/>
              </a:ext>
            </a:extLst>
          </p:cNvPr>
          <p:cNvSpPr/>
          <p:nvPr/>
        </p:nvSpPr>
        <p:spPr>
          <a:xfrm>
            <a:off x="4296000" y="1628504"/>
            <a:ext cx="3600000" cy="32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3" name="Tijdelijke aanduiding voor inhoud 3">
            <a:extLst>
              <a:ext uri="{FF2B5EF4-FFF2-40B4-BE49-F238E27FC236}">
                <a16:creationId xmlns:a16="http://schemas.microsoft.com/office/drawing/2014/main" id="{F6A56EBC-AD61-DBD1-F611-8A71D9D45900}"/>
              </a:ext>
            </a:extLst>
          </p:cNvPr>
          <p:cNvSpPr txBox="1">
            <a:spLocks/>
          </p:cNvSpPr>
          <p:nvPr/>
        </p:nvSpPr>
        <p:spPr>
          <a:xfrm>
            <a:off x="4482905" y="1895193"/>
            <a:ext cx="3184535" cy="3067613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Totaal aantal Leerplichtigen 2023/2024</a:t>
            </a:r>
          </a:p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endParaRPr lang="nl-NL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11.564</a:t>
            </a:r>
            <a:endParaRPr lang="nl-NL" sz="4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8CB36884-5799-042A-D119-C92A3938EAC3}"/>
              </a:ext>
            </a:extLst>
          </p:cNvPr>
          <p:cNvSpPr/>
          <p:nvPr/>
        </p:nvSpPr>
        <p:spPr>
          <a:xfrm>
            <a:off x="0" y="1628504"/>
            <a:ext cx="3600000" cy="32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2" name="Tijdelijke aanduiding voor inhoud 3">
            <a:extLst>
              <a:ext uri="{FF2B5EF4-FFF2-40B4-BE49-F238E27FC236}">
                <a16:creationId xmlns:a16="http://schemas.microsoft.com/office/drawing/2014/main" id="{48BF5238-C1DC-728E-2872-0D5E54381622}"/>
              </a:ext>
            </a:extLst>
          </p:cNvPr>
          <p:cNvSpPr txBox="1">
            <a:spLocks/>
          </p:cNvSpPr>
          <p:nvPr/>
        </p:nvSpPr>
        <p:spPr>
          <a:xfrm>
            <a:off x="176812" y="1895193"/>
            <a:ext cx="3184535" cy="3067613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Totaal aantal jongeren in 2023/2024:</a:t>
            </a:r>
          </a:p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endParaRPr lang="nl-NL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18.354</a:t>
            </a:r>
          </a:p>
        </p:txBody>
      </p:sp>
      <p:sp>
        <p:nvSpPr>
          <p:cNvPr id="21" name="Pijl links 20">
            <a:extLst>
              <a:ext uri="{FF2B5EF4-FFF2-40B4-BE49-F238E27FC236}">
                <a16:creationId xmlns:a16="http://schemas.microsoft.com/office/drawing/2014/main" id="{72EFC3A0-F416-71F8-1E26-CFA887F58CCE}"/>
              </a:ext>
            </a:extLst>
          </p:cNvPr>
          <p:cNvSpPr/>
          <p:nvPr/>
        </p:nvSpPr>
        <p:spPr>
          <a:xfrm>
            <a:off x="1018902" y="4700016"/>
            <a:ext cx="10356234" cy="2027657"/>
          </a:xfrm>
          <a:prstGeom prst="rightArrow">
            <a:avLst/>
          </a:prstGeom>
          <a:solidFill>
            <a:schemeClr val="bg2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587DABE-E358-6655-07AC-427259408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800" b="1" dirty="0">
                <a:effectLst/>
                <a:ea typeface="Calibri" panose="020F0502020204030204" pitchFamily="34" charset="0"/>
              </a:rPr>
              <a:t>RBL in cijfers - Zeeuws Vlaanderen</a:t>
            </a:r>
            <a:endParaRPr lang="nl-NL" sz="2800" dirty="0"/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AC395B3-A427-375E-34DE-06372AEA31EB}"/>
              </a:ext>
            </a:extLst>
          </p:cNvPr>
          <p:cNvSpPr/>
          <p:nvPr/>
        </p:nvSpPr>
        <p:spPr>
          <a:xfrm>
            <a:off x="8602690" y="1628504"/>
            <a:ext cx="3600000" cy="32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Tijdelijke aanduiding voor inhoud 3">
            <a:extLst>
              <a:ext uri="{FF2B5EF4-FFF2-40B4-BE49-F238E27FC236}">
                <a16:creationId xmlns:a16="http://schemas.microsoft.com/office/drawing/2014/main" id="{FA6D90A0-8863-B4C4-2575-75AA5A2B8F6F}"/>
              </a:ext>
            </a:extLst>
          </p:cNvPr>
          <p:cNvSpPr txBox="1">
            <a:spLocks/>
          </p:cNvSpPr>
          <p:nvPr/>
        </p:nvSpPr>
        <p:spPr>
          <a:xfrm>
            <a:off x="4485229" y="1895193"/>
            <a:ext cx="1469573" cy="3067613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</p:txBody>
      </p:sp>
      <p:sp>
        <p:nvSpPr>
          <p:cNvPr id="24" name="Tijdelijke aanduiding voor inhoud 3">
            <a:extLst>
              <a:ext uri="{FF2B5EF4-FFF2-40B4-BE49-F238E27FC236}">
                <a16:creationId xmlns:a16="http://schemas.microsoft.com/office/drawing/2014/main" id="{AC7B4684-F6AA-5166-549C-BACF223DFB17}"/>
              </a:ext>
            </a:extLst>
          </p:cNvPr>
          <p:cNvSpPr txBox="1">
            <a:spLocks/>
          </p:cNvSpPr>
          <p:nvPr/>
        </p:nvSpPr>
        <p:spPr>
          <a:xfrm>
            <a:off x="8821382" y="1855233"/>
            <a:ext cx="3184535" cy="3067613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Totaal aantal </a:t>
            </a:r>
            <a:r>
              <a:rPr lang="nl-NL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kwalificatieplichtigen</a:t>
            </a:r>
            <a:r>
              <a:rPr lang="nl-NL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2023/2024</a:t>
            </a:r>
          </a:p>
          <a:p>
            <a:pPr marL="0" lvl="0" indent="0" algn="ctr">
              <a:lnSpc>
                <a:spcPct val="107000"/>
              </a:lnSpc>
              <a:spcBef>
                <a:spcPts val="300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1.214</a:t>
            </a:r>
            <a:endParaRPr lang="nl-NL" sz="4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489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>
            <a:extLst>
              <a:ext uri="{FF2B5EF4-FFF2-40B4-BE49-F238E27FC236}">
                <a16:creationId xmlns:a16="http://schemas.microsoft.com/office/drawing/2014/main" id="{0A748964-29D6-32CB-84B6-FCF3234AEC86}"/>
              </a:ext>
            </a:extLst>
          </p:cNvPr>
          <p:cNvSpPr/>
          <p:nvPr/>
        </p:nvSpPr>
        <p:spPr>
          <a:xfrm>
            <a:off x="0" y="1634886"/>
            <a:ext cx="3600000" cy="32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Tijdelijke aanduiding voor inhoud 3">
            <a:extLst>
              <a:ext uri="{FF2B5EF4-FFF2-40B4-BE49-F238E27FC236}">
                <a16:creationId xmlns:a16="http://schemas.microsoft.com/office/drawing/2014/main" id="{95322017-1687-797C-8268-217C10D6D012}"/>
              </a:ext>
            </a:extLst>
          </p:cNvPr>
          <p:cNvSpPr txBox="1">
            <a:spLocks/>
          </p:cNvSpPr>
          <p:nvPr/>
        </p:nvSpPr>
        <p:spPr>
          <a:xfrm>
            <a:off x="176812" y="1901575"/>
            <a:ext cx="3184535" cy="3067613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Totaal aantal jongeren 18-23 jaar</a:t>
            </a:r>
          </a:p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endParaRPr lang="nl-NL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4.735</a:t>
            </a:r>
          </a:p>
        </p:txBody>
      </p:sp>
      <p:sp>
        <p:nvSpPr>
          <p:cNvPr id="21" name="Pijl links 20">
            <a:extLst>
              <a:ext uri="{FF2B5EF4-FFF2-40B4-BE49-F238E27FC236}">
                <a16:creationId xmlns:a16="http://schemas.microsoft.com/office/drawing/2014/main" id="{72EFC3A0-F416-71F8-1E26-CFA887F58CCE}"/>
              </a:ext>
            </a:extLst>
          </p:cNvPr>
          <p:cNvSpPr/>
          <p:nvPr/>
        </p:nvSpPr>
        <p:spPr>
          <a:xfrm>
            <a:off x="1018902" y="4700016"/>
            <a:ext cx="10356234" cy="2027657"/>
          </a:xfrm>
          <a:prstGeom prst="rightArrow">
            <a:avLst/>
          </a:prstGeom>
          <a:solidFill>
            <a:schemeClr val="bg2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587DABE-E358-6655-07AC-427259408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800" b="1" dirty="0">
                <a:effectLst/>
                <a:ea typeface="Calibri" panose="020F0502020204030204" pitchFamily="34" charset="0"/>
              </a:rPr>
              <a:t>RBL in cijfers - Zeeuws Vlaanderen</a:t>
            </a:r>
            <a:endParaRPr lang="nl-NL" sz="2800" dirty="0"/>
          </a:p>
        </p:txBody>
      </p:sp>
      <p:sp>
        <p:nvSpPr>
          <p:cNvPr id="20" name="Tijdelijke aanduiding voor inhoud 3">
            <a:extLst>
              <a:ext uri="{FF2B5EF4-FFF2-40B4-BE49-F238E27FC236}">
                <a16:creationId xmlns:a16="http://schemas.microsoft.com/office/drawing/2014/main" id="{FA6D90A0-8863-B4C4-2575-75AA5A2B8F6F}"/>
              </a:ext>
            </a:extLst>
          </p:cNvPr>
          <p:cNvSpPr txBox="1">
            <a:spLocks/>
          </p:cNvSpPr>
          <p:nvPr/>
        </p:nvSpPr>
        <p:spPr>
          <a:xfrm>
            <a:off x="4485229" y="1807273"/>
            <a:ext cx="1469573" cy="3067613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</p:txBody>
      </p:sp>
      <p:sp>
        <p:nvSpPr>
          <p:cNvPr id="24" name="Tijdelijke aanduiding voor inhoud 3">
            <a:extLst>
              <a:ext uri="{FF2B5EF4-FFF2-40B4-BE49-F238E27FC236}">
                <a16:creationId xmlns:a16="http://schemas.microsoft.com/office/drawing/2014/main" id="{AC7B4684-F6AA-5166-549C-BACF223DFB17}"/>
              </a:ext>
            </a:extLst>
          </p:cNvPr>
          <p:cNvSpPr txBox="1">
            <a:spLocks/>
          </p:cNvSpPr>
          <p:nvPr/>
        </p:nvSpPr>
        <p:spPr>
          <a:xfrm>
            <a:off x="8821382" y="1767313"/>
            <a:ext cx="3184535" cy="3067613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Totaal aantal </a:t>
            </a:r>
            <a:r>
              <a:rPr lang="nl-NL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kwalificatieplichtigen</a:t>
            </a:r>
            <a:r>
              <a:rPr lang="nl-NL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2023/2024</a:t>
            </a:r>
          </a:p>
          <a:p>
            <a:pPr marL="0" lvl="0" indent="0" algn="ctr">
              <a:lnSpc>
                <a:spcPct val="107000"/>
              </a:lnSpc>
              <a:spcBef>
                <a:spcPts val="300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1.214</a:t>
            </a:r>
            <a:endParaRPr lang="nl-NL" sz="4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C10A2401-A8A6-8F34-8F3A-9CB362DCC147}"/>
              </a:ext>
            </a:extLst>
          </p:cNvPr>
          <p:cNvSpPr/>
          <p:nvPr/>
        </p:nvSpPr>
        <p:spPr>
          <a:xfrm>
            <a:off x="8602690" y="1634886"/>
            <a:ext cx="3600000" cy="32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AA9A7BCD-C872-9B59-E0FF-3E81E58C2BF9}"/>
              </a:ext>
            </a:extLst>
          </p:cNvPr>
          <p:cNvSpPr/>
          <p:nvPr/>
        </p:nvSpPr>
        <p:spPr>
          <a:xfrm>
            <a:off x="4282432" y="1634886"/>
            <a:ext cx="3600000" cy="32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Tijdelijke aanduiding voor inhoud 3">
            <a:extLst>
              <a:ext uri="{FF2B5EF4-FFF2-40B4-BE49-F238E27FC236}">
                <a16:creationId xmlns:a16="http://schemas.microsoft.com/office/drawing/2014/main" id="{7E9C17AD-696F-AA27-5A1C-4FBBF7007548}"/>
              </a:ext>
            </a:extLst>
          </p:cNvPr>
          <p:cNvSpPr txBox="1">
            <a:spLocks/>
          </p:cNvSpPr>
          <p:nvPr/>
        </p:nvSpPr>
        <p:spPr>
          <a:xfrm>
            <a:off x="4485229" y="1901575"/>
            <a:ext cx="1469573" cy="3067613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</p:txBody>
      </p:sp>
      <p:sp>
        <p:nvSpPr>
          <p:cNvPr id="13" name="Tijdelijke aanduiding voor inhoud 3">
            <a:extLst>
              <a:ext uri="{FF2B5EF4-FFF2-40B4-BE49-F238E27FC236}">
                <a16:creationId xmlns:a16="http://schemas.microsoft.com/office/drawing/2014/main" id="{6BC6F100-AB32-F018-8A66-2B665AA707D7}"/>
              </a:ext>
            </a:extLst>
          </p:cNvPr>
          <p:cNvSpPr txBox="1">
            <a:spLocks/>
          </p:cNvSpPr>
          <p:nvPr/>
        </p:nvSpPr>
        <p:spPr>
          <a:xfrm>
            <a:off x="4482905" y="1901575"/>
            <a:ext cx="3184535" cy="3067613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Daling ten opzichte van 2019</a:t>
            </a:r>
          </a:p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endParaRPr lang="nl-NL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32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-980</a:t>
            </a:r>
            <a:endParaRPr lang="nl-NL" sz="4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ijdelijke aanduiding voor inhoud 3">
            <a:extLst>
              <a:ext uri="{FF2B5EF4-FFF2-40B4-BE49-F238E27FC236}">
                <a16:creationId xmlns:a16="http://schemas.microsoft.com/office/drawing/2014/main" id="{B2CCF1BA-4B9E-77D4-D58D-1CBF561F2A03}"/>
              </a:ext>
            </a:extLst>
          </p:cNvPr>
          <p:cNvSpPr txBox="1">
            <a:spLocks/>
          </p:cNvSpPr>
          <p:nvPr/>
        </p:nvSpPr>
        <p:spPr>
          <a:xfrm>
            <a:off x="8821382" y="1861615"/>
            <a:ext cx="3184535" cy="3067613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07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2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Procentuele daling ten opzichte van 2019</a:t>
            </a:r>
            <a:endParaRPr lang="nl-NL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ctr">
              <a:lnSpc>
                <a:spcPct val="107000"/>
              </a:lnSpc>
              <a:spcBef>
                <a:spcPts val="540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nl-NL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-5,1%</a:t>
            </a:r>
            <a:endParaRPr lang="nl-NL" sz="4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237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04A04-46DA-817D-29EA-44C67A665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800" dirty="0">
                <a:effectLst/>
              </a:rPr>
              <a:t>RBL in cijfers – Gemeente Sluis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9EF4E9F-4982-D745-461F-DF9D47F9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4-jarigen: 186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Leerplichtigen: 2.336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Kwalificatieplichtigen: 246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Jongeren 18-23 jaar: 982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Totaal: 3.750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Daling ten opzicht van 2019: - 186 jongeren minder 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Procentuele daling ten opzichte van 2019: -4,7%</a:t>
            </a:r>
          </a:p>
          <a:p>
            <a:endParaRPr lang="nl-NL" dirty="0"/>
          </a:p>
        </p:txBody>
      </p:sp>
      <p:pic>
        <p:nvPicPr>
          <p:cNvPr id="12" name="Tijdelijke aanduiding voor afbeelding 11">
            <a:extLst>
              <a:ext uri="{FF2B5EF4-FFF2-40B4-BE49-F238E27FC236}">
                <a16:creationId xmlns:a16="http://schemas.microsoft.com/office/drawing/2014/main" id="{1FD787A2-D4DA-D4BD-9B78-0014EF99A3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" b="3"/>
          <a:stretch/>
        </p:blipFill>
        <p:spPr>
          <a:xfrm>
            <a:off x="7985125" y="681038"/>
            <a:ext cx="3536950" cy="5495925"/>
          </a:xfrm>
        </p:spPr>
      </p:pic>
    </p:spTree>
    <p:extLst>
      <p:ext uri="{BB962C8B-B14F-4D97-AF65-F5344CB8AC3E}">
        <p14:creationId xmlns:p14="http://schemas.microsoft.com/office/powerpoint/2010/main" val="42294217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04A04-46DA-817D-29EA-44C67A665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800" dirty="0">
                <a:effectLst/>
              </a:rPr>
              <a:t>RBL in cijfers – Gemeente Sluis </a:t>
            </a:r>
            <a:br>
              <a:rPr lang="nl-NL" sz="2800" dirty="0">
                <a:effectLst/>
              </a:rPr>
            </a:br>
            <a:r>
              <a:rPr lang="nl-NL" sz="2800" dirty="0">
                <a:effectLst/>
              </a:rPr>
              <a:t>(vervolg)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9EF4E9F-4982-D745-461F-DF9D47F9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None/>
              <a:tabLst>
                <a:tab pos="457200" algn="l"/>
              </a:tabLst>
            </a:pPr>
            <a:r>
              <a:rPr lang="nl-NL" sz="2000" b="1" dirty="0">
                <a:effectLst/>
                <a:ea typeface="Calibri" panose="020F0502020204030204" pitchFamily="34" charset="0"/>
              </a:rPr>
              <a:t>Verzuim en Handhaving 2023/24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Verzuimmeldingen: 346, gem 255 meldingen 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Luxe verzuim: 4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Vrijstellingen: 15 waarvan 4 vrijstelling 5b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a typeface="Calibri" panose="020F0502020204030204" pitchFamily="34" charset="0"/>
              </a:rPr>
              <a:t>Vrijstelingen België: 450</a:t>
            </a:r>
            <a:endParaRPr lang="nl-NL" sz="1800" kern="100" dirty="0">
              <a:effectLst/>
              <a:ea typeface="Calibri" panose="020F0502020204030204" pitchFamily="34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Handhaving: 21 Halt, 6 Proces Verbaal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Absoluut verzuim: 17 jongeren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Thuiszitters: 9 jongeren</a:t>
            </a:r>
          </a:p>
        </p:txBody>
      </p:sp>
      <p:pic>
        <p:nvPicPr>
          <p:cNvPr id="12" name="Tijdelijke aanduiding voor afbeelding 11">
            <a:extLst>
              <a:ext uri="{FF2B5EF4-FFF2-40B4-BE49-F238E27FC236}">
                <a16:creationId xmlns:a16="http://schemas.microsoft.com/office/drawing/2014/main" id="{1FD787A2-D4DA-D4BD-9B78-0014EF99A3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" b="3"/>
          <a:stretch/>
        </p:blipFill>
        <p:spPr>
          <a:xfrm>
            <a:off x="7985125" y="681038"/>
            <a:ext cx="3536950" cy="5495925"/>
          </a:xfrm>
        </p:spPr>
      </p:pic>
    </p:spTree>
    <p:extLst>
      <p:ext uri="{BB962C8B-B14F-4D97-AF65-F5344CB8AC3E}">
        <p14:creationId xmlns:p14="http://schemas.microsoft.com/office/powerpoint/2010/main" val="702598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29F3B7-D70C-4C2D-43E8-932F4737D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800" dirty="0">
                <a:effectLst/>
              </a:rPr>
              <a:t>Opvallende trends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B739201-3593-2F65-6F16-9247D70DB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0357" y="1825624"/>
            <a:ext cx="6496595" cy="4541721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Toename verzuimmeldingen en vrijstellingen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Stabilisatie uitstroom naar België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Stijging Halt-meldingen en Proces Verbaal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Toename thuiszitters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Meer angstproblematiek sinds Corona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Digitale onderwijsopties sinds 2023/24</a:t>
            </a:r>
          </a:p>
          <a:p>
            <a:pPr marL="0" indent="0">
              <a:buNone/>
            </a:pPr>
            <a:endParaRPr lang="nl-NL" dirty="0">
              <a:effectLst/>
            </a:endParaRPr>
          </a:p>
        </p:txBody>
      </p:sp>
      <p:pic>
        <p:nvPicPr>
          <p:cNvPr id="6" name="Tijdelijke aanduiding voor afbeelding 5">
            <a:extLst>
              <a:ext uri="{FF2B5EF4-FFF2-40B4-BE49-F238E27FC236}">
                <a16:creationId xmlns:a16="http://schemas.microsoft.com/office/drawing/2014/main" id="{93529560-C749-6751-FD78-6DD438DCBDF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" b="3"/>
          <a:stretch/>
        </p:blipFill>
        <p:spPr/>
      </p:pic>
    </p:spTree>
    <p:extLst>
      <p:ext uri="{BB962C8B-B14F-4D97-AF65-F5344CB8AC3E}">
        <p14:creationId xmlns:p14="http://schemas.microsoft.com/office/powerpoint/2010/main" val="3754217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764A20-3972-1BB6-DEAE-60C59F4FA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902" y="681037"/>
            <a:ext cx="4909287" cy="1321933"/>
          </a:xfrm>
        </p:spPr>
        <p:txBody>
          <a:bodyPr/>
          <a:lstStyle/>
          <a:p>
            <a:r>
              <a:rPr lang="nl-NL" sz="2800" dirty="0">
                <a:effectLst/>
              </a:rPr>
              <a:t>RBL Zeeuws Vlaanderen</a:t>
            </a:r>
            <a:endParaRPr lang="nl-NL" b="0" dirty="0">
              <a:effectLst/>
            </a:endParaRPr>
          </a:p>
        </p:txBody>
      </p:sp>
      <p:pic>
        <p:nvPicPr>
          <p:cNvPr id="7" name="Tijdelijke aanduiding voor afbeelding 6">
            <a:extLst>
              <a:ext uri="{FF2B5EF4-FFF2-40B4-BE49-F238E27FC236}">
                <a16:creationId xmlns:a16="http://schemas.microsoft.com/office/drawing/2014/main" id="{91FCF235-4360-2B27-AB9E-90C35BD3F90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04" b="104"/>
          <a:stretch/>
        </p:blipFill>
        <p:spPr/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CCE2ABE5-B9B4-7A9C-60A7-01F66A892EFB}"/>
              </a:ext>
            </a:extLst>
          </p:cNvPr>
          <p:cNvSpPr/>
          <p:nvPr/>
        </p:nvSpPr>
        <p:spPr>
          <a:xfrm>
            <a:off x="1018902" y="2464525"/>
            <a:ext cx="9255255" cy="4393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D54715F-6A75-8BCC-F70D-F08194C10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0104" y="2860772"/>
            <a:ext cx="3646882" cy="3067613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80000"/>
              </a:lnSpc>
              <a:spcAft>
                <a:spcPts val="800"/>
              </a:spcAft>
              <a:buNone/>
            </a:pPr>
            <a:r>
              <a:rPr lang="nl-NL" sz="2100" b="1" dirty="0"/>
              <a:t>RMC nu Doorstroompunt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Doelgroep: Jongeren 18-23 jaar (uitbreiding tot 27 jaar per 2026)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Voortijdig schoolverlaten (VSV) tegengaan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Registratie en begeleiding van </a:t>
            </a:r>
            <a:r>
              <a:rPr lang="nl-NL" sz="1900" kern="100" dirty="0" err="1">
                <a:effectLst/>
                <a:ea typeface="Calibri" panose="020F0502020204030204" pitchFamily="34" charset="0"/>
              </a:rPr>
              <a:t>VSV'ers</a:t>
            </a:r>
            <a:r>
              <a:rPr lang="nl-NL" sz="1900" kern="100" dirty="0">
                <a:effectLst/>
                <a:ea typeface="Calibri" panose="020F0502020204030204" pitchFamily="34" charset="0"/>
              </a:rPr>
              <a:t> richting onderwijs of werk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Samenwerking met Werkservicepunt</a:t>
            </a:r>
            <a:r>
              <a:rPr lang="nl-NL" sz="1900" kern="100" dirty="0">
                <a:ea typeface="Calibri" panose="020F0502020204030204" pitchFamily="34" charset="0"/>
              </a:rPr>
              <a:t> (WSP)</a:t>
            </a:r>
            <a:endParaRPr lang="nl-NL" sz="1900" kern="100" dirty="0">
              <a:effectLst/>
              <a:ea typeface="Calibri" panose="020F0502020204030204" pitchFamily="34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Opstellen regionaal VSV-programma</a:t>
            </a:r>
          </a:p>
          <a:p>
            <a:pPr>
              <a:lnSpc>
                <a:spcPct val="120000"/>
              </a:lnSpc>
            </a:pPr>
            <a:endParaRPr lang="nl-NL" dirty="0"/>
          </a:p>
        </p:txBody>
      </p:sp>
      <p:sp>
        <p:nvSpPr>
          <p:cNvPr id="8" name="Tijdelijke aanduiding voor inhoud 3">
            <a:extLst>
              <a:ext uri="{FF2B5EF4-FFF2-40B4-BE49-F238E27FC236}">
                <a16:creationId xmlns:a16="http://schemas.microsoft.com/office/drawing/2014/main" id="{1021D585-79AA-E768-6DEE-E7BFEC5B6C59}"/>
              </a:ext>
            </a:extLst>
          </p:cNvPr>
          <p:cNvSpPr txBox="1">
            <a:spLocks/>
          </p:cNvSpPr>
          <p:nvPr/>
        </p:nvSpPr>
        <p:spPr>
          <a:xfrm>
            <a:off x="4756935" y="2983864"/>
            <a:ext cx="5024064" cy="343748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</p:txBody>
      </p:sp>
      <p:sp>
        <p:nvSpPr>
          <p:cNvPr id="10" name="Tijdelijke aanduiding voor inhoud 3">
            <a:extLst>
              <a:ext uri="{FF2B5EF4-FFF2-40B4-BE49-F238E27FC236}">
                <a16:creationId xmlns:a16="http://schemas.microsoft.com/office/drawing/2014/main" id="{A3780FAE-D91F-FE3C-427B-443F8DED323E}"/>
              </a:ext>
            </a:extLst>
          </p:cNvPr>
          <p:cNvSpPr txBox="1">
            <a:spLocks/>
          </p:cNvSpPr>
          <p:nvPr/>
        </p:nvSpPr>
        <p:spPr>
          <a:xfrm>
            <a:off x="6095999" y="2942520"/>
            <a:ext cx="3684999" cy="343748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nl-NL" sz="1800" b="1" kern="100" dirty="0">
                <a:effectLst/>
                <a:ea typeface="Calibri" panose="020F0502020204030204" pitchFamily="34" charset="0"/>
              </a:rPr>
              <a:t>Wat doet het Doorstroompunt?</a:t>
            </a:r>
            <a:endParaRPr lang="nl-NL" sz="1800" b="1" kern="100" dirty="0">
              <a:ea typeface="Calibri" panose="020F0502020204030204" pitchFamily="34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kern="100" dirty="0">
                <a:effectLst/>
                <a:ea typeface="Calibri" panose="020F0502020204030204" pitchFamily="34" charset="0"/>
              </a:rPr>
              <a:t>Verzuimmeldingen 18+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kern="100" dirty="0">
                <a:effectLst/>
                <a:ea typeface="Calibri" panose="020F0502020204030204" pitchFamily="34" charset="0"/>
              </a:rPr>
              <a:t>Terugleiden </a:t>
            </a:r>
            <a:r>
              <a:rPr lang="nl-NL" kern="100" dirty="0" err="1">
                <a:effectLst/>
                <a:ea typeface="Calibri" panose="020F0502020204030204" pitchFamily="34" charset="0"/>
              </a:rPr>
              <a:t>VSV’ers</a:t>
            </a:r>
            <a:r>
              <a:rPr lang="nl-NL" kern="100" dirty="0">
                <a:effectLst/>
                <a:ea typeface="Calibri" panose="020F0502020204030204" pitchFamily="34" charset="0"/>
              </a:rPr>
              <a:t> naar onderwijs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kern="100" dirty="0">
                <a:effectLst/>
                <a:ea typeface="Calibri" panose="020F0502020204030204" pitchFamily="34" charset="0"/>
              </a:rPr>
              <a:t>Begeleiding naar werk en dagbesteding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kern="100" dirty="0">
                <a:effectLst/>
                <a:ea typeface="Calibri" panose="020F0502020204030204" pitchFamily="34" charset="0"/>
              </a:rPr>
              <a:t>Samenwerking met WSP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kern="100" dirty="0">
                <a:effectLst/>
                <a:ea typeface="Calibri" panose="020F0502020204030204" pitchFamily="34" charset="0"/>
              </a:rPr>
              <a:t>Opstellen regionaal programma 2026-2029</a:t>
            </a:r>
          </a:p>
        </p:txBody>
      </p:sp>
    </p:spTree>
    <p:extLst>
      <p:ext uri="{BB962C8B-B14F-4D97-AF65-F5344CB8AC3E}">
        <p14:creationId xmlns:p14="http://schemas.microsoft.com/office/powerpoint/2010/main" val="2921139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04A04-46DA-817D-29EA-44C67A665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800" b="1" dirty="0">
                <a:effectLst/>
                <a:ea typeface="Calibri" panose="020F0502020204030204" pitchFamily="34" charset="0"/>
              </a:rPr>
              <a:t>NEET-jongeren in Sluis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9EF4E9F-4982-D745-461F-DF9D47F9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No </a:t>
            </a:r>
            <a:r>
              <a:rPr lang="nl-NL" sz="1800" kern="100" dirty="0" err="1">
                <a:effectLst/>
                <a:ea typeface="Calibri" panose="020F0502020204030204" pitchFamily="34" charset="0"/>
              </a:rPr>
              <a:t>Education</a:t>
            </a:r>
            <a:r>
              <a:rPr lang="nl-NL" sz="1800" kern="100" dirty="0">
                <a:effectLst/>
                <a:ea typeface="Calibri" panose="020F0502020204030204" pitchFamily="34" charset="0"/>
              </a:rPr>
              <a:t> </a:t>
            </a:r>
            <a:r>
              <a:rPr lang="nl-NL" sz="1800" kern="100" dirty="0" err="1">
                <a:effectLst/>
                <a:ea typeface="Calibri" panose="020F0502020204030204" pitchFamily="34" charset="0"/>
              </a:rPr>
              <a:t>Employment</a:t>
            </a:r>
            <a:r>
              <a:rPr lang="nl-NL" sz="1800" kern="100" dirty="0">
                <a:effectLst/>
                <a:ea typeface="Calibri" panose="020F0502020204030204" pitchFamily="34" charset="0"/>
              </a:rPr>
              <a:t> Training  NEET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7% NEET-jongeren Zeeuws Vlaanderen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hoger dan landelijk gemiddelde (4%)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Mogelijke oorzaken: Werk in België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Wens tot verder onderzoek</a:t>
            </a:r>
          </a:p>
        </p:txBody>
      </p:sp>
      <p:pic>
        <p:nvPicPr>
          <p:cNvPr id="12" name="Tijdelijke aanduiding voor afbeelding 11">
            <a:extLst>
              <a:ext uri="{FF2B5EF4-FFF2-40B4-BE49-F238E27FC236}">
                <a16:creationId xmlns:a16="http://schemas.microsoft.com/office/drawing/2014/main" id="{1FD787A2-D4DA-D4BD-9B78-0014EF99A3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" b="3"/>
          <a:stretch/>
        </p:blipFill>
        <p:spPr>
          <a:xfrm>
            <a:off x="7985125" y="681038"/>
            <a:ext cx="3536950" cy="5495925"/>
          </a:xfrm>
        </p:spPr>
      </p:pic>
    </p:spTree>
    <p:extLst>
      <p:ext uri="{BB962C8B-B14F-4D97-AF65-F5344CB8AC3E}">
        <p14:creationId xmlns:p14="http://schemas.microsoft.com/office/powerpoint/2010/main" val="3389946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29F3B7-D70C-4C2D-43E8-932F4737D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Nieuwe Wetgeving ‘Van School naar Duurzaam Werk’</a:t>
            </a:r>
            <a:endParaRPr lang="nl-NL" sz="2800" dirty="0">
              <a:effectLst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B739201-3593-2F65-6F16-9247D70DB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0357" y="1825624"/>
            <a:ext cx="6496595" cy="4541721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Betere loopbaanbegeleiding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Uitbreiding doelgroep tot 27 jaar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Verplichte samenwerking tussen scholen en gemeenten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sz="1800" kern="100" dirty="0">
                <a:effectLst/>
                <a:ea typeface="Calibri" panose="020F0502020204030204" pitchFamily="34" charset="0"/>
              </a:rPr>
              <a:t>Regionaal Programma 2026-2029 voor Zeeland</a:t>
            </a:r>
          </a:p>
          <a:p>
            <a:pPr marL="0" indent="0">
              <a:buNone/>
            </a:pPr>
            <a:endParaRPr lang="nl-NL" dirty="0">
              <a:effectLst/>
            </a:endParaRPr>
          </a:p>
        </p:txBody>
      </p:sp>
      <p:pic>
        <p:nvPicPr>
          <p:cNvPr id="6" name="Tijdelijke aanduiding voor afbeelding 5">
            <a:extLst>
              <a:ext uri="{FF2B5EF4-FFF2-40B4-BE49-F238E27FC236}">
                <a16:creationId xmlns:a16="http://schemas.microsoft.com/office/drawing/2014/main" id="{93529560-C749-6751-FD78-6DD438DCBDF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" b="3"/>
          <a:stretch/>
        </p:blipFill>
        <p:spPr/>
      </p:pic>
    </p:spTree>
    <p:extLst>
      <p:ext uri="{BB962C8B-B14F-4D97-AF65-F5344CB8AC3E}">
        <p14:creationId xmlns:p14="http://schemas.microsoft.com/office/powerpoint/2010/main" val="3553469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764A20-3972-1BB6-DEAE-60C59F4FA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902" y="681037"/>
            <a:ext cx="4909287" cy="1321933"/>
          </a:xfrm>
        </p:spPr>
        <p:txBody>
          <a:bodyPr/>
          <a:lstStyle/>
          <a:p>
            <a:r>
              <a:rPr lang="nl-NL" sz="2800" dirty="0">
                <a:effectLst/>
              </a:rPr>
              <a:t>RBL Zeeuws Vlaanderen</a:t>
            </a:r>
            <a:endParaRPr lang="nl-NL" b="0" dirty="0">
              <a:effectLst/>
            </a:endParaRPr>
          </a:p>
        </p:txBody>
      </p:sp>
      <p:pic>
        <p:nvPicPr>
          <p:cNvPr id="7" name="Tijdelijke aanduiding voor afbeelding 6">
            <a:extLst>
              <a:ext uri="{FF2B5EF4-FFF2-40B4-BE49-F238E27FC236}">
                <a16:creationId xmlns:a16="http://schemas.microsoft.com/office/drawing/2014/main" id="{91FCF235-4360-2B27-AB9E-90C35BD3F90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04" b="104"/>
          <a:stretch/>
        </p:blipFill>
        <p:spPr/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CCE2ABE5-B9B4-7A9C-60A7-01F66A892EFB}"/>
              </a:ext>
            </a:extLst>
          </p:cNvPr>
          <p:cNvSpPr/>
          <p:nvPr/>
        </p:nvSpPr>
        <p:spPr>
          <a:xfrm>
            <a:off x="1018901" y="2464525"/>
            <a:ext cx="9255255" cy="4393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D54715F-6A75-8BCC-F70D-F08194C10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0104" y="2860772"/>
            <a:ext cx="7256504" cy="306761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Aft>
                <a:spcPts val="800"/>
              </a:spcAft>
              <a:buNone/>
            </a:pPr>
            <a:r>
              <a:rPr lang="nl-NL" sz="1800" b="1" kern="100" dirty="0">
                <a:effectLst/>
                <a:ea typeface="Calibri" panose="020F0502020204030204" pitchFamily="34" charset="0"/>
              </a:rPr>
              <a:t>Doelstelling van het RBL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Jongeren tot 27 jaar begeleiden naar economische zelfstandigheid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Uitbreiding van regionale begeleidingsstructuren</a:t>
            </a:r>
          </a:p>
          <a:p>
            <a:pPr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Versterken van loopbaanbegeleiding tijdens en na opleiding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nl-NL" dirty="0">
                <a:effectLst/>
                <a:ea typeface="Calibri" panose="020F0502020204030204" pitchFamily="34" charset="0"/>
              </a:rPr>
              <a:t>Leven lang ontwikkelen</a:t>
            </a:r>
            <a:endParaRPr lang="nl-NL" sz="1800" dirty="0"/>
          </a:p>
          <a:p>
            <a:pPr>
              <a:lnSpc>
                <a:spcPct val="120000"/>
              </a:lnSpc>
            </a:pPr>
            <a:endParaRPr lang="nl-NL" dirty="0"/>
          </a:p>
        </p:txBody>
      </p:sp>
      <p:sp>
        <p:nvSpPr>
          <p:cNvPr id="8" name="Tijdelijke aanduiding voor inhoud 3">
            <a:extLst>
              <a:ext uri="{FF2B5EF4-FFF2-40B4-BE49-F238E27FC236}">
                <a16:creationId xmlns:a16="http://schemas.microsoft.com/office/drawing/2014/main" id="{1021D585-79AA-E768-6DEE-E7BFEC5B6C59}"/>
              </a:ext>
            </a:extLst>
          </p:cNvPr>
          <p:cNvSpPr txBox="1">
            <a:spLocks/>
          </p:cNvSpPr>
          <p:nvPr/>
        </p:nvSpPr>
        <p:spPr>
          <a:xfrm>
            <a:off x="4756935" y="2983864"/>
            <a:ext cx="5024064" cy="343748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7570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04A04-46DA-817D-29EA-44C67A665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800" b="1" dirty="0">
                <a:effectLst/>
                <a:ea typeface="Calibri" panose="020F0502020204030204" pitchFamily="34" charset="0"/>
              </a:rPr>
              <a:t>Leerlingenvervoer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9EF4E9F-4982-D745-461F-DF9D47F9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Gebaseerd op gemeentelijke verordening en landelijke wetgeving.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Bekostiging van het leerlingenvervoer door de gemeente.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Gemeente faciliteert vervoer voor leerlingen in bijzondere situaties.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RBL speelt een centrale rol in toetsing, uitvoering en controle.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Doel: Efficiënte en eerlijke regeling voor leerlingenvervoer.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Openbaar vervoer is de standaard.</a:t>
            </a:r>
          </a:p>
          <a:p>
            <a:pPr marL="342900" lvl="0" indent="-34290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nl-NL" sz="1900" kern="100" dirty="0">
                <a:effectLst/>
                <a:ea typeface="Calibri" panose="020F0502020204030204" pitchFamily="34" charset="0"/>
              </a:rPr>
              <a:t>Afwijking hiervan mogelijk met toestemming van de gemeente.</a:t>
            </a:r>
          </a:p>
        </p:txBody>
      </p:sp>
      <p:pic>
        <p:nvPicPr>
          <p:cNvPr id="12" name="Tijdelijke aanduiding voor afbeelding 11">
            <a:extLst>
              <a:ext uri="{FF2B5EF4-FFF2-40B4-BE49-F238E27FC236}">
                <a16:creationId xmlns:a16="http://schemas.microsoft.com/office/drawing/2014/main" id="{1FD787A2-D4DA-D4BD-9B78-0014EF99A3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" b="3"/>
          <a:stretch/>
        </p:blipFill>
        <p:spPr>
          <a:xfrm>
            <a:off x="7985125" y="681038"/>
            <a:ext cx="3536950" cy="5495925"/>
          </a:xfrm>
        </p:spPr>
      </p:pic>
    </p:spTree>
    <p:extLst>
      <p:ext uri="{BB962C8B-B14F-4D97-AF65-F5344CB8AC3E}">
        <p14:creationId xmlns:p14="http://schemas.microsoft.com/office/powerpoint/2010/main" val="10646025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04A04-46DA-817D-29EA-44C67A665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2800" b="1" dirty="0">
                <a:effectLst/>
                <a:ea typeface="Calibri" panose="020F0502020204030204" pitchFamily="34" charset="0"/>
              </a:rPr>
              <a:t>Leerlingenvervoer</a:t>
            </a:r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9EF4E9F-4982-D745-461F-DF9D47F9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nl-NL" sz="1800" b="1" kern="100" dirty="0">
                <a:effectLst/>
                <a:ea typeface="Calibri" panose="020F0502020204030204" pitchFamily="34" charset="0"/>
              </a:rPr>
              <a:t>Taakuitvoering van het RBL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Informatieverstrekking aan ouders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Toetsen en afgeven beschikkingen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Overleg met vervoersbedrijven en Gemeentelijke Vervoerscentrale (GVC)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Controle op vervoer en facturen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Behandeling van bezwaar- en beroepsprocedures</a:t>
            </a: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nl-NL" kern="100" dirty="0">
                <a:effectLst/>
                <a:ea typeface="Calibri" panose="020F0502020204030204" pitchFamily="34" charset="0"/>
              </a:rPr>
              <a:t>Administratie en stimulering zelfredzaamheid jongeren</a:t>
            </a:r>
          </a:p>
          <a:p>
            <a:pPr marL="742950" lvl="1" indent="-285750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endParaRPr lang="nl-NL" sz="1900" kern="100" dirty="0">
              <a:effectLst/>
              <a:ea typeface="Calibri" panose="020F0502020204030204" pitchFamily="34" charset="0"/>
            </a:endParaRPr>
          </a:p>
        </p:txBody>
      </p:sp>
      <p:pic>
        <p:nvPicPr>
          <p:cNvPr id="12" name="Tijdelijke aanduiding voor afbeelding 11">
            <a:extLst>
              <a:ext uri="{FF2B5EF4-FFF2-40B4-BE49-F238E27FC236}">
                <a16:creationId xmlns:a16="http://schemas.microsoft.com/office/drawing/2014/main" id="{1FD787A2-D4DA-D4BD-9B78-0014EF99A3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3" b="3"/>
          <a:stretch/>
        </p:blipFill>
        <p:spPr>
          <a:xfrm>
            <a:off x="7985125" y="681038"/>
            <a:ext cx="3536950" cy="5495925"/>
          </a:xfrm>
        </p:spPr>
      </p:pic>
    </p:spTree>
    <p:extLst>
      <p:ext uri="{BB962C8B-B14F-4D97-AF65-F5344CB8AC3E}">
        <p14:creationId xmlns:p14="http://schemas.microsoft.com/office/powerpoint/2010/main" val="3863490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>
                <a16:creationId xmlns:a16="http://schemas.microsoft.com/office/drawing/2014/main" id="{EB43591E-AD2F-012A-2C4E-40D205A4E0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nl-NL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1077B9D7-B227-7674-192F-9C00000A02CB}"/>
              </a:ext>
            </a:extLst>
          </p:cNvPr>
          <p:cNvSpPr txBox="1">
            <a:spLocks/>
          </p:cNvSpPr>
          <p:nvPr/>
        </p:nvSpPr>
        <p:spPr>
          <a:xfrm>
            <a:off x="1802674" y="2515050"/>
            <a:ext cx="8586652" cy="375386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/>
            <a:r>
              <a:rPr lang="nl-NL" sz="5400" dirty="0"/>
              <a:t>Heeft u nog</a:t>
            </a:r>
          </a:p>
          <a:p>
            <a:pPr algn="ctr"/>
            <a:r>
              <a:rPr lang="nl-NL" sz="19900" dirty="0"/>
              <a:t>?</a:t>
            </a:r>
            <a:endParaRPr lang="nl-NL" sz="108000" dirty="0"/>
          </a:p>
        </p:txBody>
      </p:sp>
    </p:spTree>
    <p:extLst>
      <p:ext uri="{BB962C8B-B14F-4D97-AF65-F5344CB8AC3E}">
        <p14:creationId xmlns:p14="http://schemas.microsoft.com/office/powerpoint/2010/main" val="13358412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BC984F-4FA0-3CC4-9CB3-24C90698D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RBL Zeeuws-Vlaanderen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C07B519-AE67-E9AB-BEAD-B6D1A3ADC1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endParaRPr lang="nl-NL" dirty="0"/>
          </a:p>
          <a:p>
            <a:pPr lvl="0"/>
            <a:r>
              <a:rPr lang="nl-NL" dirty="0"/>
              <a:t>Bezoekadres</a:t>
            </a:r>
          </a:p>
          <a:p>
            <a:pPr lvl="0"/>
            <a:r>
              <a:rPr lang="nl-NL" dirty="0"/>
              <a:t>Stadhuisplein 1</a:t>
            </a:r>
          </a:p>
          <a:p>
            <a:pPr lvl="0"/>
            <a:r>
              <a:rPr lang="nl-NL" dirty="0"/>
              <a:t>4531 GZ Terneuzen</a:t>
            </a:r>
          </a:p>
          <a:p>
            <a:pPr lvl="0"/>
            <a:endParaRPr lang="nl-NL" dirty="0"/>
          </a:p>
          <a:p>
            <a:pPr lvl="0"/>
            <a:r>
              <a:rPr lang="nl-NL" dirty="0"/>
              <a:t>Postadres</a:t>
            </a:r>
          </a:p>
          <a:p>
            <a:pPr lvl="0"/>
            <a:r>
              <a:rPr lang="nl-NL" dirty="0"/>
              <a:t>Postbus 35</a:t>
            </a:r>
          </a:p>
          <a:p>
            <a:pPr lvl="0"/>
            <a:r>
              <a:rPr lang="nl-NL" dirty="0"/>
              <a:t>4530 AA Terneuzen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3C82FB6-1231-198D-6ACE-BAB5A1709C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/>
            <a:endParaRPr lang="nl-NL" dirty="0"/>
          </a:p>
          <a:p>
            <a:pPr lvl="0"/>
            <a:r>
              <a:rPr lang="nl-NL" dirty="0"/>
              <a:t>T 0115 – 455 000</a:t>
            </a:r>
          </a:p>
          <a:p>
            <a:pPr lvl="0"/>
            <a:r>
              <a:rPr lang="nl-NL" dirty="0"/>
              <a:t>E </a:t>
            </a:r>
            <a:r>
              <a:rPr lang="nl-NL" dirty="0" err="1"/>
              <a:t>rbl@terneuzen.nl</a:t>
            </a:r>
            <a:endParaRPr lang="nl-NL" dirty="0"/>
          </a:p>
          <a:p>
            <a:pPr lvl="0"/>
            <a:r>
              <a:rPr lang="nl-NL" dirty="0"/>
              <a:t>I  </a:t>
            </a:r>
            <a:r>
              <a:rPr lang="nl-NL" dirty="0" err="1"/>
              <a:t>www.lereninzeeland.nl</a:t>
            </a:r>
            <a:endParaRPr lang="nl-NL" dirty="0"/>
          </a:p>
          <a:p>
            <a:pPr lvl="0"/>
            <a:endParaRPr lang="nl-NL" dirty="0"/>
          </a:p>
          <a:p>
            <a:pPr lvl="0"/>
            <a:r>
              <a:rPr lang="nl-NL" dirty="0"/>
              <a:t>Volg ons op</a:t>
            </a: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59A681A9-B6C5-8B51-E356-864BC817E805}"/>
              </a:ext>
            </a:extLst>
          </p:cNvPr>
          <p:cNvSpPr txBox="1"/>
          <p:nvPr/>
        </p:nvSpPr>
        <p:spPr>
          <a:xfrm>
            <a:off x="901801" y="2079665"/>
            <a:ext cx="5238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Dank voor uw aandacht!</a:t>
            </a:r>
          </a:p>
        </p:txBody>
      </p:sp>
    </p:spTree>
    <p:extLst>
      <p:ext uri="{BB962C8B-B14F-4D97-AF65-F5344CB8AC3E}">
        <p14:creationId xmlns:p14="http://schemas.microsoft.com/office/powerpoint/2010/main" val="185007907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RBL-ZVL">
      <a:dk1>
        <a:srgbClr val="000000"/>
      </a:dk1>
      <a:lt1>
        <a:srgbClr val="FFFFFF"/>
      </a:lt1>
      <a:dk2>
        <a:srgbClr val="0797B8"/>
      </a:dk2>
      <a:lt2>
        <a:srgbClr val="FFFFFF"/>
      </a:lt2>
      <a:accent1>
        <a:srgbClr val="0797B8"/>
      </a:accent1>
      <a:accent2>
        <a:srgbClr val="AB0086"/>
      </a:accent2>
      <a:accent3>
        <a:srgbClr val="09996B"/>
      </a:accent3>
      <a:accent4>
        <a:srgbClr val="F6610C"/>
      </a:accent4>
      <a:accent5>
        <a:srgbClr val="0797B8"/>
      </a:accent5>
      <a:accent6>
        <a:srgbClr val="AB008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4" id="{3845DD2B-AB12-4180-BF97-D9931B4F047B}" vid="{C8EC1F52-254B-4639-9DF5-E4B08E264E8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RBL Zeeuws Vlaanderen sjabloon 2025 low res</Template>
  <TotalTime>108</TotalTime>
  <Words>673</Words>
  <Application>Microsoft Office PowerPoint</Application>
  <PresentationFormat>Breedbeeld</PresentationFormat>
  <Paragraphs>136</Paragraphs>
  <Slides>17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2" baseType="lpstr">
      <vt:lpstr>Arial</vt:lpstr>
      <vt:lpstr>Calibri</vt:lpstr>
      <vt:lpstr>Courier New</vt:lpstr>
      <vt:lpstr>Symbol</vt:lpstr>
      <vt:lpstr>Kantoorthema</vt:lpstr>
      <vt:lpstr>Regionaal Bureau Leerlingzaken Zeeuws Vlaanderen (RBL)  "Wij staan voor recht op onderwijs en ontwikkeling"</vt:lpstr>
      <vt:lpstr>RBL Zeeuws Vlaanderen</vt:lpstr>
      <vt:lpstr>RBL Zeeuws Vlaanderen</vt:lpstr>
      <vt:lpstr>Leerplicht &amp; Kwalificatieplicht</vt:lpstr>
      <vt:lpstr>RBL in cijfers - Zeeuws Vlaanderen</vt:lpstr>
      <vt:lpstr>RBL in cijfers - Zeeuws Vlaanderen</vt:lpstr>
      <vt:lpstr>RBL in cijfers – Gemeente Sluis</vt:lpstr>
      <vt:lpstr>RBL in cijfers – Gemeente Sluis  (vervolg)</vt:lpstr>
      <vt:lpstr>Opvallende trends</vt:lpstr>
      <vt:lpstr>RBL Zeeuws Vlaanderen</vt:lpstr>
      <vt:lpstr>NEET-jongeren in Sluis</vt:lpstr>
      <vt:lpstr>Nieuwe Wetgeving ‘Van School naar Duurzaam Werk’</vt:lpstr>
      <vt:lpstr>RBL Zeeuws Vlaanderen</vt:lpstr>
      <vt:lpstr>Leerlingenvervoer</vt:lpstr>
      <vt:lpstr>Leerlingenvervoer</vt:lpstr>
      <vt:lpstr>PowerPoint-presentatie</vt:lpstr>
      <vt:lpstr>RBL Zeeuws-Vlaanderen</vt:lpstr>
    </vt:vector>
  </TitlesOfParts>
  <Company>Gemeente Terneuzen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Marc Remery</dc:creator>
  <cp:lastModifiedBy>Paul Claeijs</cp:lastModifiedBy>
  <cp:revision>8</cp:revision>
  <dcterms:created xsi:type="dcterms:W3CDTF">2025-02-12T12:56:03Z</dcterms:created>
  <dcterms:modified xsi:type="dcterms:W3CDTF">2025-02-14T08:47:48Z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d8addf1-a401-4205-bb1a-21cf90b52f51_Enabled">
    <vt:lpwstr>true</vt:lpwstr>
  </property>
  <property fmtid="{D5CDD505-2E9C-101B-9397-08002B2CF9AE}" pid="3" name="MSIP_Label_dd8addf1-a401-4205-bb1a-21cf90b52f51_SetDate">
    <vt:lpwstr>2025-02-14T08:45:46Z</vt:lpwstr>
  </property>
  <property fmtid="{D5CDD505-2E9C-101B-9397-08002B2CF9AE}" pid="4" name="MSIP_Label_dd8addf1-a401-4205-bb1a-21cf90b52f51_Method">
    <vt:lpwstr>Standard</vt:lpwstr>
  </property>
  <property fmtid="{D5CDD505-2E9C-101B-9397-08002B2CF9AE}" pid="5" name="MSIP_Label_dd8addf1-a401-4205-bb1a-21cf90b52f51_Name">
    <vt:lpwstr>defa4170-0d19-0005-0004-bc88714345d2</vt:lpwstr>
  </property>
  <property fmtid="{D5CDD505-2E9C-101B-9397-08002B2CF9AE}" pid="6" name="MSIP_Label_dd8addf1-a401-4205-bb1a-21cf90b52f51_SiteId">
    <vt:lpwstr>9cc21611-a15b-4e09-8f7c-1969260c69c7</vt:lpwstr>
  </property>
  <property fmtid="{D5CDD505-2E9C-101B-9397-08002B2CF9AE}" pid="7" name="MSIP_Label_dd8addf1-a401-4205-bb1a-21cf90b52f51_ActionId">
    <vt:lpwstr>ab051224-6b99-40f7-83af-468f2070e635</vt:lpwstr>
  </property>
  <property fmtid="{D5CDD505-2E9C-101B-9397-08002B2CF9AE}" pid="8" name="MSIP_Label_dd8addf1-a401-4205-bb1a-21cf90b52f51_ContentBits">
    <vt:lpwstr>0</vt:lpwstr>
  </property>
  <property fmtid="{D5CDD505-2E9C-101B-9397-08002B2CF9AE}" pid="9" name="MSIP_Label_dd8addf1-a401-4205-bb1a-21cf90b52f51_Tag">
    <vt:lpwstr>10, 3, 0, 1</vt:lpwstr>
  </property>
</Properties>
</file>