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74" r:id="rId3"/>
    <p:sldId id="279" r:id="rId4"/>
    <p:sldId id="276" r:id="rId5"/>
    <p:sldId id="278" r:id="rId6"/>
    <p:sldId id="277" r:id="rId7"/>
    <p:sldId id="280" r:id="rId8"/>
  </p:sldIdLst>
  <p:sldSz cx="12192000" cy="6858000"/>
  <p:notesSz cx="6797675" cy="9926638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5153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1638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95671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5243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2104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0292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4732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77964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99055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9158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2000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22448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ferte 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67375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ar of onwa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527299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0567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7771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35149-99B1-4776-995A-8BD3D908651F}" type="datetimeFigureOut">
              <a:rPr lang="nl-NL" smtClean="0"/>
              <a:pPr/>
              <a:t>19-2-2025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46FF07C-8B4F-4B05-A618-90B2E0EE6509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3507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0699" y="1011238"/>
            <a:ext cx="1452683" cy="815340"/>
          </a:xfrm>
          <a:prstGeom prst="rect">
            <a:avLst/>
          </a:prstGeom>
        </p:spPr>
      </p:pic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590114" y="895828"/>
            <a:ext cx="2456117" cy="1014502"/>
          </a:xfrm>
        </p:spPr>
        <p:txBody>
          <a:bodyPr>
            <a:normAutofit fontScale="62500" lnSpcReduction="20000"/>
          </a:bodyPr>
          <a:lstStyle/>
          <a:p>
            <a:pPr algn="ctr" defTabSz="914400"/>
            <a:r>
              <a:rPr lang="nl-NL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Rekenkamers Hulst, Sluis en Terneuzen</a:t>
            </a:r>
          </a:p>
          <a:p>
            <a:pPr algn="ctr" defTabSz="914400"/>
            <a:endParaRPr lang="nl-NL" sz="4000" dirty="0"/>
          </a:p>
        </p:txBody>
      </p:sp>
      <p:sp>
        <p:nvSpPr>
          <p:cNvPr id="7" name="Tekstvak 6"/>
          <p:cNvSpPr txBox="1"/>
          <p:nvPr/>
        </p:nvSpPr>
        <p:spPr>
          <a:xfrm>
            <a:off x="1201369" y="2576233"/>
            <a:ext cx="88520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i="1" dirty="0">
                <a:solidFill>
                  <a:srgbClr val="0070C0"/>
                </a:solidFill>
                <a:effectLst/>
                <a:latin typeface="+mj-lt"/>
                <a:ea typeface="Calibri" panose="020F0502020204030204" pitchFamily="34" charset="0"/>
              </a:rPr>
              <a:t>Vergelijkend onderzoek inzet brede welzijnsorganisaties Hulst, Sluis en Terneuzen</a:t>
            </a:r>
            <a:endParaRPr lang="nl-NL" b="1" i="1" dirty="0">
              <a:solidFill>
                <a:srgbClr val="0070C0"/>
              </a:solidFill>
              <a:latin typeface="+mj-lt"/>
            </a:endParaRPr>
          </a:p>
          <a:p>
            <a:endParaRPr lang="nl-NL" sz="2400" kern="150" dirty="0">
              <a:effectLst/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endParaRPr lang="nl-NL" dirty="0"/>
          </a:p>
          <a:p>
            <a:r>
              <a:rPr lang="nl-NL" i="1" dirty="0"/>
              <a:t>Namens de rekenkamers: Kees Kort  </a:t>
            </a: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6F5B34FF-F95D-7A80-1664-49B409BAC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449" y="914400"/>
            <a:ext cx="1657849" cy="1059044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1F0A9037-3376-5AC5-C737-2A14F5AD22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699" y="5440856"/>
            <a:ext cx="1304431" cy="1128634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6F5B34FF-F95D-7A80-1664-49B409BAC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905" y="5431075"/>
            <a:ext cx="1766787" cy="1128634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595E487F-B3F8-6AFE-4314-424012637B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1866" y="5587722"/>
            <a:ext cx="2438248" cy="923727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F9ABA101-E624-A7A9-8061-DC7175FE6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2587" y="866141"/>
            <a:ext cx="2162938" cy="96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253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9700EC-272D-DB35-37B5-0096E8B82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E3D3AECB-0415-AB11-E805-2CABFD72EC5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7222" y="288510"/>
            <a:ext cx="956969" cy="537113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49A7C5CF-74DF-55AC-DB30-394383BBF7A4}"/>
              </a:ext>
            </a:extLst>
          </p:cNvPr>
          <p:cNvSpPr txBox="1"/>
          <p:nvPr/>
        </p:nvSpPr>
        <p:spPr>
          <a:xfrm>
            <a:off x="1012641" y="1941199"/>
            <a:ext cx="923219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nl-NL" sz="2000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Rekenkamers Hulst, Sluis en Terneuzen – </a:t>
            </a:r>
            <a:r>
              <a:rPr lang="nl-NL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personele unie</a:t>
            </a:r>
            <a:endParaRPr lang="nl-NL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nl-NL" sz="2000" dirty="0">
                <a:solidFill>
                  <a:schemeClr val="tx1"/>
                </a:solidFill>
              </a:rPr>
              <a:t>Ingesteld door gemeenteraad. Onafhankelijk verdiepend onderzoek naar aspecten van gemeentelijke opgaven, beleid, uitvoering en resultaten</a:t>
            </a:r>
            <a:r>
              <a:rPr lang="nl-NL" sz="2000" dirty="0"/>
              <a:t>.</a:t>
            </a:r>
            <a:endParaRPr lang="nl-NL" sz="2000" dirty="0">
              <a:solidFill>
                <a:schemeClr val="tx1"/>
              </a:solidFill>
            </a:endParaRPr>
          </a:p>
          <a:p>
            <a:endParaRPr lang="nl-NL" sz="1000" dirty="0"/>
          </a:p>
          <a:p>
            <a:r>
              <a:rPr lang="nl-NL" sz="20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Vraagstelling</a:t>
            </a:r>
          </a:p>
          <a:p>
            <a:r>
              <a:rPr lang="nl-NL" sz="2000" kern="150" dirty="0"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Hoe verloopt, per gemeente, de opdrachtverstrekking en uitvoering van toegang- en welzijnsdiensten in Hulst door Hulst voor Elkaar, in Sluis door Porthos en in Terneuzen door aan-</a:t>
            </a:r>
            <a:r>
              <a:rPr lang="nl-NL" sz="2000" kern="150" dirty="0" err="1"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z</a:t>
            </a:r>
            <a:r>
              <a:rPr lang="nl-NL" sz="2000" kern="150" dirty="0"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? Wat zijn van hieruit leerpunten naar de toekomst? </a:t>
            </a:r>
            <a:endParaRPr lang="nl-NL" sz="2000" kern="150" dirty="0">
              <a:effectLst/>
              <a:latin typeface="Times New Roman" panose="02020603050405020304" pitchFamily="18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endParaRPr lang="nl-NL" sz="1000" i="1" dirty="0">
              <a:solidFill>
                <a:srgbClr val="0070C0"/>
              </a:solidFill>
            </a:endParaRPr>
          </a:p>
          <a:p>
            <a:r>
              <a:rPr lang="nl-NL" sz="20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Afbakening</a:t>
            </a:r>
          </a:p>
          <a:p>
            <a:r>
              <a:rPr lang="nl-NL" sz="2000" dirty="0"/>
              <a:t>Fietenonderzoek, (nu) geen ervaringsonderzoek.</a:t>
            </a:r>
            <a:endParaRPr lang="nl-NL" sz="2400" i="1" dirty="0">
              <a:solidFill>
                <a:srgbClr val="0070C0"/>
              </a:solidFill>
            </a:endParaRP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CFB27DCC-5C04-1130-5DE1-DD8411436A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2940" y="153219"/>
            <a:ext cx="1194559" cy="76309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6638F976-C63A-60AB-AEFD-0953A138F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700" y="5786511"/>
            <a:ext cx="904935" cy="782978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BEF9F345-A232-845B-2CFC-23F7C5240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905" y="5736529"/>
            <a:ext cx="1288621" cy="823179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29D3C9ED-996D-EFD4-1F68-3BECAD513C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1866" y="5844425"/>
            <a:ext cx="1760662" cy="667024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1E6A8E6E-57EA-E78B-A859-69FD13313F51}"/>
              </a:ext>
            </a:extLst>
          </p:cNvPr>
          <p:cNvSpPr txBox="1">
            <a:spLocks/>
          </p:cNvSpPr>
          <p:nvPr/>
        </p:nvSpPr>
        <p:spPr>
          <a:xfrm>
            <a:off x="693045" y="1063291"/>
            <a:ext cx="7569490" cy="7309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nl-NL" sz="3600" dirty="0"/>
              <a:t>Vergelijkend onderzoek 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F06AF25A-2258-98AC-7FC6-D5D81BC915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6074" y="102853"/>
            <a:ext cx="1926454" cy="85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168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63F14-D47E-3625-1E37-187D87D1F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860B40EC-4EF6-CED3-D2DC-8BDE8917079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7222" y="288510"/>
            <a:ext cx="956969" cy="537113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521B4E58-4FDF-5349-6431-CAE7884D2461}"/>
              </a:ext>
            </a:extLst>
          </p:cNvPr>
          <p:cNvSpPr txBox="1"/>
          <p:nvPr/>
        </p:nvSpPr>
        <p:spPr>
          <a:xfrm>
            <a:off x="977130" y="1535700"/>
            <a:ext cx="923219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i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Het activiteitenpakket is op hoofdlijnen vergelijkbaar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Toegang Jeugd en gezin en Wmo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Maatschappelijk werk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Brede welzijnsactiviteiten</a:t>
            </a:r>
          </a:p>
          <a:p>
            <a:endParaRPr lang="nl-NL" sz="800" i="1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nl-NL" sz="2000" i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uitvoeringorganisaties verschillen in vorm</a:t>
            </a:r>
            <a:endParaRPr lang="nl-NL" sz="2000" i="1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Hulst voor Elkaar: stichting - ontvangt subsidie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Porthos: gemeentelijke afdeling - toewijzing middelen via P&amp;C-cyclus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Aan-</a:t>
            </a:r>
            <a:r>
              <a:rPr lang="nl-NL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</a:t>
            </a:r>
            <a:r>
              <a:rPr lang="nl-NL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Benelux Groepering voor Territoriale Samenwerking (BGTS) ontvangt bijdragen (vergelijkbaar met GR) en subsidies. </a:t>
            </a:r>
          </a:p>
          <a:p>
            <a:pPr lvl="1"/>
            <a:endParaRPr lang="nl-NL" sz="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nl-NL" sz="2000" i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Het werkproces is vergelijkbaar</a:t>
            </a:r>
          </a:p>
          <a:p>
            <a:r>
              <a:rPr lang="nl-NL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Wettelijke en zelf gekozen opgaven -&gt; beleid -&gt; opdracht -&gt; uitvoeringsplan -&gt; uitvoering -&gt; periodieke rapportage -&gt; eindverantwoording. </a:t>
            </a: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0A58D5A8-EE6E-2C4F-6E9C-0C606C503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2940" y="153219"/>
            <a:ext cx="1194559" cy="76309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72811372-FE24-6F65-AF64-7D32F7CCE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700" y="5786511"/>
            <a:ext cx="904935" cy="782978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4392697D-705E-A5F5-C34F-9B2BEBB5F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905" y="5736529"/>
            <a:ext cx="1288621" cy="823179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756A61F4-28E4-7619-B30E-2484114EB3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1866" y="5844425"/>
            <a:ext cx="1760662" cy="667024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F8AA168C-9746-8DEA-747C-680F61B9FD02}"/>
              </a:ext>
            </a:extLst>
          </p:cNvPr>
          <p:cNvSpPr txBox="1">
            <a:spLocks/>
          </p:cNvSpPr>
          <p:nvPr/>
        </p:nvSpPr>
        <p:spPr>
          <a:xfrm>
            <a:off x="650826" y="800901"/>
            <a:ext cx="7569490" cy="7309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nl-NL" sz="3600" dirty="0"/>
              <a:t>Het Stelsel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4BA510F-ED8B-2CD4-CA02-0234A11A51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6074" y="165926"/>
            <a:ext cx="1784411" cy="79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292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5E4B62-FB24-0F7C-E2D5-F5CF56F86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262AE454-29DE-AFBF-028D-682E854C98F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7222" y="288510"/>
            <a:ext cx="956969" cy="537113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69115658-3F42-3902-64FD-9C75355A61C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8526" y="94018"/>
            <a:ext cx="1054091" cy="900069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5EA80FF6-4F81-B521-EFFB-0EC2CAF738D4}"/>
              </a:ext>
            </a:extLst>
          </p:cNvPr>
          <p:cNvSpPr txBox="1"/>
          <p:nvPr/>
        </p:nvSpPr>
        <p:spPr>
          <a:xfrm>
            <a:off x="986008" y="1723860"/>
            <a:ext cx="923219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zorg- en welzijnsopgaven zijn fors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2015 taken Wmo, Jeugd- en </a:t>
            </a:r>
            <a:r>
              <a:rPr lang="nl-NL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Particiaptiewet</a:t>
            </a: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van rijk naar gemeenten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Forse maatschappelijke opgaven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voortijdig schoolverlaten zonder startkwalificatie neemt toe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grijze druk neem toe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leefbaarheid in steden en dorpen vraagt bijzondere aandacht</a:t>
            </a:r>
          </a:p>
          <a:p>
            <a:pPr lvl="1"/>
            <a:endParaRPr lang="nl-NL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nl-NL" sz="20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focus in de uitvoering verschilt </a:t>
            </a:r>
          </a:p>
          <a:p>
            <a:pPr lvl="1"/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Hulst en Hulst voor Elkaar: lokale nabijheid</a:t>
            </a:r>
          </a:p>
          <a:p>
            <a:pPr lvl="1"/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Sluis en Porthos: integraal werken vanuit één plek</a:t>
            </a:r>
          </a:p>
          <a:p>
            <a:pPr lvl="1"/>
            <a:r>
              <a:rPr lang="nl-NL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Terneuzen en aan-</a:t>
            </a:r>
            <a:r>
              <a:rPr lang="nl-NL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</a:t>
            </a:r>
            <a:r>
              <a:rPr lang="nl-NL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vernieuwing, passend bij behoefte doelgroep</a:t>
            </a: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0CB1134A-F6E4-6CCC-EB97-85D70332C3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2940" y="153219"/>
            <a:ext cx="1194559" cy="76309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81B7470B-D08E-21EA-8A17-A7C3A539F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700" y="5786511"/>
            <a:ext cx="904935" cy="782978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FE1FA737-D6BA-5CAE-AB30-E6E8382752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9905" y="5736529"/>
            <a:ext cx="1288621" cy="823179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1B1CAD91-3348-CE3B-3E66-742F3F2449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1866" y="5844425"/>
            <a:ext cx="1760662" cy="667024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6776FFD3-2ED8-AAA1-8103-5F0802AF8292}"/>
              </a:ext>
            </a:extLst>
          </p:cNvPr>
          <p:cNvSpPr txBox="1">
            <a:spLocks/>
          </p:cNvSpPr>
          <p:nvPr/>
        </p:nvSpPr>
        <p:spPr>
          <a:xfrm>
            <a:off x="650826" y="916311"/>
            <a:ext cx="7569490" cy="7309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nl-NL" sz="3600" dirty="0"/>
              <a:t>Bevindingen -&gt; conclusies 1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092F254-E12F-FEFB-06DD-29581B290B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6074" y="165926"/>
            <a:ext cx="1784411" cy="79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590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14226-C5EA-4A50-1A1B-6441D3D08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7BE7E8B-8494-5E28-07A4-0F9E9D8BDD6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7222" y="288510"/>
            <a:ext cx="956969" cy="537113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8C79F5CA-9A6A-A0ED-813B-807C7E9CFB2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8526" y="94018"/>
            <a:ext cx="1054091" cy="900069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86672B9A-8E02-EA08-0834-082870071035}"/>
              </a:ext>
            </a:extLst>
          </p:cNvPr>
          <p:cNvSpPr txBox="1"/>
          <p:nvPr/>
        </p:nvSpPr>
        <p:spPr>
          <a:xfrm>
            <a:off x="650826" y="1468743"/>
            <a:ext cx="9152291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Continue doorontwikkeling </a:t>
            </a:r>
          </a:p>
          <a:p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Veel gaat goed. Ook werken de gemeente en de uitvoeringsorganisatie hard aan doorontwikkeling op veel fronten. De belangrijke uitdagingen: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Hulst: dichtbij doelgroep in leefwereld &lt;-&gt; borging in systeemwereld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Sluis: brede interne transitie op weg naar stabiele werkpraktijk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Terneuzen: rolverdeling met, en versterking van, voorliggend veld.</a:t>
            </a:r>
          </a:p>
          <a:p>
            <a:endParaRPr lang="nl-NL" sz="1100" i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nl-NL" sz="20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Enkele dossiers vragen extra aandacht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Zicht op -&gt; verkorten van doorlooptijd.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Onafhankelijk meedenkers nadrukkelijker vormgeven en bekend maken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</a:t>
            </a:r>
            <a:r>
              <a:rPr lang="nl-NL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xpliciet zicht en grip op de (ontwikkeling in) cliëntervaringen en –tevredenheid.</a:t>
            </a:r>
          </a:p>
          <a:p>
            <a:endParaRPr lang="nl-NL" sz="2000" i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nl-NL" sz="20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Zie in het rapport een grote hoeveelheid onderliggende informatie. </a:t>
            </a:r>
          </a:p>
          <a:p>
            <a:endParaRPr lang="nl-NL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B54AC8CC-2238-2D99-8656-B5BA2B77DC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2940" y="153219"/>
            <a:ext cx="1194559" cy="76309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AC504618-DB29-B018-F064-662F3404E8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700" y="5786511"/>
            <a:ext cx="904935" cy="782978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788271AA-5245-8D0C-0B46-D64EE4DDB5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9905" y="5736529"/>
            <a:ext cx="1288621" cy="823179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42CB6ED9-8FAF-7A8C-786D-3CCBDF0E55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1866" y="5844425"/>
            <a:ext cx="1760662" cy="667024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29AD9379-5926-2351-BCD7-EB063BA9FDF6}"/>
              </a:ext>
            </a:extLst>
          </p:cNvPr>
          <p:cNvSpPr txBox="1">
            <a:spLocks/>
          </p:cNvSpPr>
          <p:nvPr/>
        </p:nvSpPr>
        <p:spPr>
          <a:xfrm>
            <a:off x="650826" y="737815"/>
            <a:ext cx="7569490" cy="7309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nl-NL" sz="3600" dirty="0"/>
              <a:t>Bevindingen -&gt; conclusies 2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7025FD44-D4D7-01F7-69BD-396B4229A7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6074" y="165926"/>
            <a:ext cx="1784411" cy="79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27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002BD-DBC5-8AF6-9596-6FBEBA3C7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10230A02-0A75-7CB1-A609-5A9B3355DE3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7222" y="288510"/>
            <a:ext cx="956969" cy="537113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619A8A6F-3512-9DFE-461E-30CC8CF5678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8526" y="94018"/>
            <a:ext cx="1054091" cy="900069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943C0E8A-57DE-CABF-C3A0-C4B02B530763}"/>
              </a:ext>
            </a:extLst>
          </p:cNvPr>
          <p:cNvSpPr txBox="1"/>
          <p:nvPr/>
        </p:nvSpPr>
        <p:spPr>
          <a:xfrm>
            <a:off x="986008" y="2133351"/>
            <a:ext cx="923219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nl-NL" sz="20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Geef achterblijvende dossiers prioritaire aandacht.</a:t>
            </a:r>
          </a:p>
          <a:p>
            <a:pPr lvl="1"/>
            <a:endParaRPr lang="nl-NL" sz="2000" kern="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/>
            <a:r>
              <a:rPr lang="nl-NL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</a:t>
            </a:r>
            <a:r>
              <a:rPr lang="nl-NL" sz="20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Onderzoek toegevoegde waarde verdere regionale samenwerking.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Synchroniseren van het aanbod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Innovatieve programma’s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2000" dirty="0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</a:t>
            </a:r>
            <a:r>
              <a:rPr lang="nl-NL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fficiëntiewinst</a:t>
            </a:r>
          </a:p>
          <a:p>
            <a:endParaRPr lang="nl-NL" i="1" dirty="0">
              <a:solidFill>
                <a:srgbClr val="0070C0"/>
              </a:solidFill>
            </a:endParaRPr>
          </a:p>
          <a:p>
            <a:r>
              <a:rPr lang="nl-NL" sz="2000" dirty="0">
                <a:latin typeface="Arial" panose="020B0604020202020204" pitchFamily="34" charset="0"/>
                <a:cs typeface="Arial" panose="020B0604020202020204" pitchFamily="34" charset="0"/>
              </a:rPr>
              <a:t>Uit de bestuurlijke reacties blijkt dat de colleges de aanbevelingen op hoofdlijnen onderschrijven. </a:t>
            </a: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4AAD59D8-9362-A312-7DC5-5DFF07CB6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2940" y="153219"/>
            <a:ext cx="1194559" cy="76309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1544E78B-46BD-1C2E-4426-FE0023B965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700" y="5786511"/>
            <a:ext cx="904935" cy="782978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A28848C8-D7F2-1656-2221-D12752BCFE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9905" y="5736529"/>
            <a:ext cx="1288621" cy="823179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F68760EB-4AE2-CE6F-D617-A17B344D88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1866" y="5844425"/>
            <a:ext cx="1760662" cy="667024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E4D556ED-2AC0-D9F3-BBDF-C4588D752553}"/>
              </a:ext>
            </a:extLst>
          </p:cNvPr>
          <p:cNvSpPr txBox="1">
            <a:spLocks/>
          </p:cNvSpPr>
          <p:nvPr/>
        </p:nvSpPr>
        <p:spPr>
          <a:xfrm>
            <a:off x="650826" y="916311"/>
            <a:ext cx="7569490" cy="7309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nl-NL" sz="3600" dirty="0"/>
              <a:t>Aanbevelingen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373C58BD-39F3-F0E7-A6BC-40798D91EF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6074" y="165926"/>
            <a:ext cx="1784411" cy="79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459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940BA-D2B9-9A62-1B3D-C88BE45FA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E04FE173-10EB-108D-2047-043E76BC1AD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7222" y="288510"/>
            <a:ext cx="956969" cy="537113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3BD78767-638B-9F24-A0A3-A8B88860C53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8526" y="94018"/>
            <a:ext cx="1054091" cy="900069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35EC4764-2157-36F4-4FEE-3ABFFC146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2940" y="153219"/>
            <a:ext cx="1194559" cy="76309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02D6595A-AAEA-BADE-706F-8F7CCF1138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700" y="5786511"/>
            <a:ext cx="904935" cy="782978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BC1CED21-3C7A-AC65-F4B4-3459F73FB5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9905" y="5736529"/>
            <a:ext cx="1288621" cy="823179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A711743B-FBA2-9266-711E-FCEF4F222D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1866" y="5844425"/>
            <a:ext cx="1760662" cy="667024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45EF6E75-C1E5-56A1-0A9C-5280E2560F1D}"/>
              </a:ext>
            </a:extLst>
          </p:cNvPr>
          <p:cNvSpPr txBox="1">
            <a:spLocks/>
          </p:cNvSpPr>
          <p:nvPr/>
        </p:nvSpPr>
        <p:spPr>
          <a:xfrm>
            <a:off x="1485327" y="2636249"/>
            <a:ext cx="7569490" cy="102379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6000" b="0" i="0" u="none" strike="noStrike" kern="1200" cap="none" spc="0" normalizeH="0" baseline="0" noProof="0" dirty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/>
                <a:ea typeface="+mj-ea"/>
                <a:cs typeface="+mj-cs"/>
              </a:rPr>
              <a:t>Vragen?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264600C9-9A07-2F4C-98B3-A5BE4F5B67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6074" y="165926"/>
            <a:ext cx="1784411" cy="79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09991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auw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601</TotalTime>
  <Words>406</Words>
  <Application>Microsoft Office PowerPoint</Application>
  <PresentationFormat>Breedbeeld</PresentationFormat>
  <Paragraphs>62</Paragraphs>
  <Slides>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12" baseType="lpstr">
      <vt:lpstr>Arial</vt:lpstr>
      <vt:lpstr>Times New Roman</vt:lpstr>
      <vt:lpstr>Trebuchet MS</vt:lpstr>
      <vt:lpstr>Wingdings 3</vt:lpstr>
      <vt:lpstr>Facet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Arianne van Galen</dc:creator>
  <cp:lastModifiedBy>Paul Claeijs</cp:lastModifiedBy>
  <cp:revision>36</cp:revision>
  <cp:lastPrinted>2022-11-28T08:28:03Z</cp:lastPrinted>
  <dcterms:created xsi:type="dcterms:W3CDTF">2018-02-09T12:57:58Z</dcterms:created>
  <dcterms:modified xsi:type="dcterms:W3CDTF">2025-02-19T13:46:31Z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d8addf1-a401-4205-bb1a-21cf90b52f51_Enabled">
    <vt:lpwstr>true</vt:lpwstr>
  </property>
  <property fmtid="{D5CDD505-2E9C-101B-9397-08002B2CF9AE}" pid="3" name="MSIP_Label_dd8addf1-a401-4205-bb1a-21cf90b52f51_SetDate">
    <vt:lpwstr>2025-02-19T13:45:55Z</vt:lpwstr>
  </property>
  <property fmtid="{D5CDD505-2E9C-101B-9397-08002B2CF9AE}" pid="4" name="MSIP_Label_dd8addf1-a401-4205-bb1a-21cf90b52f51_Method">
    <vt:lpwstr>Standard</vt:lpwstr>
  </property>
  <property fmtid="{D5CDD505-2E9C-101B-9397-08002B2CF9AE}" pid="5" name="MSIP_Label_dd8addf1-a401-4205-bb1a-21cf90b52f51_Name">
    <vt:lpwstr>defa4170-0d19-0005-0004-bc88714345d2</vt:lpwstr>
  </property>
  <property fmtid="{D5CDD505-2E9C-101B-9397-08002B2CF9AE}" pid="6" name="MSIP_Label_dd8addf1-a401-4205-bb1a-21cf90b52f51_SiteId">
    <vt:lpwstr>9cc21611-a15b-4e09-8f7c-1969260c69c7</vt:lpwstr>
  </property>
  <property fmtid="{D5CDD505-2E9C-101B-9397-08002B2CF9AE}" pid="7" name="MSIP_Label_dd8addf1-a401-4205-bb1a-21cf90b52f51_ActionId">
    <vt:lpwstr>df65a2d1-0cb0-4bc4-8230-9ee877664467</vt:lpwstr>
  </property>
  <property fmtid="{D5CDD505-2E9C-101B-9397-08002B2CF9AE}" pid="8" name="MSIP_Label_dd8addf1-a401-4205-bb1a-21cf90b52f51_ContentBits">
    <vt:lpwstr>0</vt:lpwstr>
  </property>
  <property fmtid="{D5CDD505-2E9C-101B-9397-08002B2CF9AE}" pid="9" name="MSIP_Label_dd8addf1-a401-4205-bb1a-21cf90b52f51_Tag">
    <vt:lpwstr>10, 3, 0, 1</vt:lpwstr>
  </property>
</Properties>
</file>